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01" r:id="rId4"/>
    <p:sldId id="296" r:id="rId5"/>
    <p:sldId id="300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32" r:id="rId19"/>
    <p:sldId id="316" r:id="rId20"/>
    <p:sldId id="317" r:id="rId21"/>
    <p:sldId id="318" r:id="rId22"/>
    <p:sldId id="319" r:id="rId23"/>
    <p:sldId id="259" r:id="rId24"/>
    <p:sldId id="257" r:id="rId25"/>
    <p:sldId id="260" r:id="rId26"/>
    <p:sldId id="261" r:id="rId27"/>
    <p:sldId id="320" r:id="rId28"/>
    <p:sldId id="264" r:id="rId29"/>
    <p:sldId id="323" r:id="rId30"/>
    <p:sldId id="321" r:id="rId31"/>
    <p:sldId id="322" r:id="rId32"/>
    <p:sldId id="324" r:id="rId33"/>
    <p:sldId id="327" r:id="rId34"/>
    <p:sldId id="328" r:id="rId35"/>
    <p:sldId id="326" r:id="rId36"/>
    <p:sldId id="325" r:id="rId37"/>
    <p:sldId id="331" r:id="rId38"/>
    <p:sldId id="330" r:id="rId39"/>
    <p:sldId id="2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6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DC24-80DF-4AC4-9CFE-BD5EE6D59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1E82B-5509-4CE5-81C6-9BFD9AE72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48D92-09E3-4191-AB8E-75258486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246F4-D0E4-45EA-A562-E85AB5530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F8BE6-7329-4F6E-B855-CFE20577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68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B102-B2B9-4B76-B6C9-4C8A8E60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A1B5B-C1A7-40F1-9875-40EA3F3BB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ABE7-A027-4A9E-A5A9-0CEDDB57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3C7A-A3D2-4D6C-9D8C-CA39D5CF3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A8D3A-3272-44FE-A967-DEE02191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215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99FE3B-0DD8-440A-A08C-C3A9FA266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26E05-CE84-40DB-BFA6-1D7750443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259FE-0368-4637-9479-626F0A70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2AC13-6380-4BE9-8F07-FB281574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2CAB-24E1-41A1-8C9A-7B4D4CC4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2195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93ED-025C-46AE-9322-51DE95DE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BDF1-A339-40C9-B7C0-597D9EE6A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4C60E-8695-4F72-AB9B-01109A2A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D71-91B6-438F-88D3-1741B2D0FD6B}" type="datetime1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FE46A-2C5C-4BD2-9B47-A1923C83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F6CEC-2C66-46A5-BE35-26CC5AB3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4601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EDC7-A6C4-42D7-91D0-94C699A7B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D316F-2A04-486D-BEEF-E25C86F5A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E2D0A-7A64-4D72-B3AD-A1EF1790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BE8A6-CFAE-40D3-A4F9-030EE4480E29}" type="datetime1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19565-9F95-41FF-8096-553B42CC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7CFD4-9E3A-4D20-869B-BF96BC38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272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B56D-1A13-4A0A-9560-D5DCAB17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6DAE6-8FB4-4F14-A5AC-C4FC8769B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20EE1-2A4C-49C2-A91A-8561B56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CDCE6-A18F-4FD6-BB8F-EB6F93A45788}" type="datetime1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6EE8A-ADF2-460E-8099-9982157C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2F28-85F5-4AC6-B295-847F12BC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959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7057-CEED-4E4F-99D1-54607C83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D452-E00F-4436-AF83-8F7A77D93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B056A-0D1F-4CD0-AE3E-8A0897933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95155-605D-42A5-9575-F9103A8C6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D3CF-E88D-439B-B6E0-9A02AD16206C}" type="datetime1">
              <a:rPr lang="en-AU" smtClean="0"/>
              <a:t>16/09/2021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08848-33BB-4382-B312-C5569ECB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9D930-635C-477F-82D1-2F4F1981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1098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65DAD-7A9B-4B37-80E0-2ADA84BA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145F3-9A6C-41EE-B7F8-BEE9AE9D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089A3-EB6E-4447-A984-868F283FC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ABACA-95A4-4B9F-9B74-D9028AA04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FF6FD-2556-4939-A1C7-3B0537F92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3AECA-DC7A-43AA-90DA-9541DF44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53DC-DA7F-4708-A303-202DE31A112F}" type="datetime1">
              <a:rPr lang="en-AU" smtClean="0"/>
              <a:t>16/09/2021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72F3EC-6038-4248-BEC9-571CE0C8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A60B0-3AF7-4872-A036-CEFDF854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0479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9735-E998-46C4-A4CC-6B106360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3542B-8798-4C56-9A3E-85E72D43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1992-7542-45EE-A02B-0A7DED7068BF}" type="datetime1">
              <a:rPr lang="en-AU" smtClean="0"/>
              <a:t>16/09/2021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5C9DC-AE05-4BCC-8FA6-5B8ABF4C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44A7-5A05-48EB-B4D4-3797861B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428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51A3E-02A6-4735-A9BD-EBACDD23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6B86E-762C-4DED-B881-77F49120176B}" type="datetime1">
              <a:rPr lang="en-AU" smtClean="0"/>
              <a:t>16/09/2021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40453-5CDA-4609-8BAA-65622CE2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4EC5-5616-4893-99C3-66AC1DA2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6050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8EEB-8231-43A4-828D-AFA616CA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098D9-15E1-4199-8039-79C90571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E2347-EDB0-490C-93DD-6C3D5561D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2EBCA-7376-4F2A-87F8-72AB982C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632A-76A3-486B-B9A8-81A3DA06C8CE}" type="datetime1">
              <a:rPr lang="en-AU" smtClean="0"/>
              <a:t>16/09/2021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AF84-247A-427D-A0F5-0DE54D6F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49A46-8B4D-4362-AE68-2891314A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46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394C-E1CD-47EA-8AE2-980B6081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E721-85BE-4448-B4B7-8909AD3D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7B473-C277-4218-A931-7BF5CD93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6B77-F826-4E39-A724-B3F71113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B73D7-28E7-4E19-89D4-27CB14CD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289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8563-825C-4436-9A02-5D63CC86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BAFAE-C73D-485A-82DD-572355563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42A78-AE9E-42C9-B376-BBE1EAB2B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DC337-913A-4E3E-8217-D6F0979C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06915-4930-41F8-89FD-F76FB13559F9}" type="datetime1">
              <a:rPr lang="en-AU" smtClean="0"/>
              <a:t>16/09/2021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46EA1-20E4-4B85-BB78-8914CBD6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A849F-EBBB-46CB-A50D-75A0AE45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143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74A3-AF89-4B37-AED8-81EAB0F0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30594-1F6C-4B83-9973-9795027BA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0A6E3-6843-401C-8652-FC83DF78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CD65-FA20-40A0-8153-3B98E4CB4441}" type="datetime1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9BA6-5703-44F4-A1EB-755CC51F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54E6-F91C-472D-A441-431D3771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590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5454E-C8DB-4C33-8086-564BF26FD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D7B9D-FADE-46E3-8F4F-7F124E0C6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B9E01-3AE7-4A16-AB10-FF74C891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A60F-3042-461D-BD35-86B17711A0A9}" type="datetime1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F0E86-12C2-4A24-9F2C-D6FA71BEB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FC667-E125-49E7-8B7A-1659C29C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487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1335-CB91-4109-A473-5BFEBE5C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5EC47-4FA5-4900-BF98-85169DE86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B3079-684E-4251-9440-AF1D5774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1CD4-EA2A-436E-A94A-AEB7C564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8DC5F-2E61-4FF7-9751-C727D4FE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284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1827-B110-4236-9F06-3440ED9D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CC56B-ED39-4D1C-88F1-B15D9C7B3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E0FA5-D24E-414E-9A58-0E11A72C1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40076-2A9D-4D06-8979-A14602CE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FCD5A-A6DD-490C-984E-9EE03232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EB82E-1643-4F10-80C5-FA639D4D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403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9686-6D5E-47E2-A930-0DFB55B2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992F1-7D0A-4F29-A3F7-1C312D23D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E7D61-308C-43E4-A5CE-4369D9E6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173BC-95B9-41DB-BACA-CC52CF3C8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87075-FED2-42C8-9F31-F932769AF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9A7E-31D5-4947-A52E-1D591E5A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A01B9-52A8-48D0-98A8-5046C42F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BBDF8-BA08-458B-907F-4A27CF7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8885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13-F936-437D-B536-16506FC9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3BDBB-A674-4CA4-A040-00115CA5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555B9-629D-437E-A508-0F6C51AE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8A4F3-C5A3-4DAB-A7FB-8DEBE99D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822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F2C44-3597-4B47-B536-6ACD2B0D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922E9-FA4C-4F23-9B2D-141E29D5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74ED8-3EF5-459A-8E9B-F8D91330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39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3DE9-0EFE-44E0-AE5B-3BB5AEF3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03738-6FE8-49E3-A748-CFE6F9926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E16AC-5BF8-4869-928A-3624BD032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92407-1F07-4208-B456-88C2D9D0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6B68E-1D0C-4A26-8AE9-81D1FA65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20928-EA90-4F4C-BE9A-93800CCE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389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551F-EF10-4321-9552-A049E905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0D6C2E-57B2-40C2-88C0-A01BE0739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B35A7-C21C-4ED9-A1C6-B859599DB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E43D9-2C66-4EC9-B984-E97605A00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63E77-E86E-4E35-8624-B83AE70D1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B6AAA-E31F-4C1C-980B-C7600954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2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AF1AC-707C-4C2F-BC48-08D939E5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F3E55-711D-4509-84B4-C568F3E90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5D1-C957-4962-800A-253A0CD0B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4DBDB-BE30-4E0A-9652-E354BFF92A68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966C2-13ED-434F-94AC-A8829C5AA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3300-7238-419D-B976-06356FD2C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018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9728FB-9481-4E9E-884F-6DD92378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BDE7C-3863-428C-B491-2B2ADA82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357C-68E0-4EFC-9E19-A17E93700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C677-0E25-43B4-BD64-F4E619BFB0B4}" type="datetime1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CBCF9-89D3-453D-A296-DD2AE245D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D55F3-30ED-4999-8BA2-F1C9107A9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15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dds.cs.stonybrook.edu/" TargetMode="External"/><Relationship Id="rId7" Type="http://schemas.openxmlformats.org/officeDocument/2006/relationships/hyperlink" Target="https://ir.library.oregonstate.edu/concern/datasets/47429f155" TargetMode="External"/><Relationship Id="rId2" Type="http://schemas.openxmlformats.org/officeDocument/2006/relationships/hyperlink" Target="https://researchdata.edu.au/kmash-repository-outlier-detection/17337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adrepository-anomaly-detection-datasets-with-real-anomalies-2ee218f76292" TargetMode="External"/><Relationship Id="rId5" Type="http://schemas.openxmlformats.org/officeDocument/2006/relationships/hyperlink" Target="https://dataverse.harvard.edu/dataset.xhtml?persistentId=doi:10.7910/DVN/OPQMVF" TargetMode="External"/><Relationship Id="rId4" Type="http://schemas.openxmlformats.org/officeDocument/2006/relationships/hyperlink" Target="https://elki-project.github.io/datasets/outlie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eoutloudblog.com/2015/12/20/a-vote-of-no-confidence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learningcommons.ubc.ca/student-toolkits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norton.com/college/psych/psychsci/media/rosenber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6243" TargetMode="External"/><Relationship Id="rId2" Type="http://schemas.openxmlformats.org/officeDocument/2006/relationships/hyperlink" Target="https://bit.ly/algorithmi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106.06243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hank-you-signage-2072165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hyperlink" Target="https://github.com/sevvandi/Talks/tree/master/2021-R-Ladies" TargetMode="External"/><Relationship Id="rId4" Type="http://schemas.openxmlformats.org/officeDocument/2006/relationships/hyperlink" Target="https://arxiv.org/abs/2106.0624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CF97-C74A-4783-AE76-620D39E7E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Anomalies! You can’t escape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ABBF4-0B95-4D27-8E17-5F826F317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Sevvandi Kandanaarachchi</a:t>
            </a:r>
          </a:p>
          <a:p>
            <a:r>
              <a:rPr lang="en-AU" dirty="0"/>
              <a:t>R-Ladies Melbourne</a:t>
            </a:r>
          </a:p>
          <a:p>
            <a:r>
              <a:rPr lang="en-AU" dirty="0"/>
              <a:t>September 16 2021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ED0B3A1-3D48-45D9-85FF-B6F8A550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6332"/>
            <a:ext cx="2142478" cy="122166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B6A9CA1-DDD5-4922-A114-A716FC1DA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727" y="4973108"/>
            <a:ext cx="2026273" cy="20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8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1070-C727-4545-8428-02722616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Evaluating AD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BCDCC-8CB2-48EE-91CC-12634FB05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5346" cy="4351338"/>
          </a:xfrm>
        </p:spPr>
        <p:txBody>
          <a:bodyPr/>
          <a:lstStyle/>
          <a:p>
            <a:r>
              <a:rPr lang="en-AU" dirty="0"/>
              <a:t>Why traditional accuracy doesn’t work? </a:t>
            </a:r>
          </a:p>
          <a:p>
            <a:r>
              <a:rPr lang="en-AU" dirty="0"/>
              <a:t>Of 5 anomalies we’ve missed 2</a:t>
            </a:r>
          </a:p>
          <a:p>
            <a:r>
              <a:rPr lang="en-AU" dirty="0"/>
              <a:t>Accuracy = 103/105</a:t>
            </a:r>
          </a:p>
          <a:p>
            <a:r>
              <a:rPr lang="en-AU" dirty="0"/>
              <a:t>But if no anomalies are detected</a:t>
            </a:r>
          </a:p>
          <a:p>
            <a:r>
              <a:rPr lang="en-AU" dirty="0"/>
              <a:t>Accuracy = 100/105</a:t>
            </a:r>
          </a:p>
          <a:p>
            <a:r>
              <a:rPr lang="en-AU" dirty="0"/>
              <a:t>Accuracy is still very high</a:t>
            </a:r>
          </a:p>
          <a:p>
            <a:r>
              <a:rPr lang="en-AU" dirty="0"/>
              <a:t>You need other evaluation methods for imbalanced datasets</a:t>
            </a:r>
          </a:p>
        </p:txBody>
      </p:sp>
      <p:pic>
        <p:nvPicPr>
          <p:cNvPr id="4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7FDC7220-35C1-4959-8C7E-410376A2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1825625"/>
            <a:ext cx="4171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2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0321-76A8-4A84-A920-283D616B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methods – if you identify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453ECB-9AAB-4FA4-A151-4D665B2F5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Using the confusion matrix</a:t>
                </a:r>
              </a:p>
              <a:p>
                <a:r>
                  <a:rPr lang="en-AU" dirty="0"/>
                  <a:t>True positive rate, False positive rate</a:t>
                </a:r>
              </a:p>
              <a:p>
                <a:r>
                  <a:rPr lang="en-AU" dirty="0"/>
                  <a:t>Positive predictive value, Negative predictive value</a:t>
                </a:r>
              </a:p>
              <a:p>
                <a:r>
                  <a:rPr lang="en-AU" dirty="0"/>
                  <a:t>Sensitivity, Specificity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𝑚𝑒𝑎𝑠𝑢𝑟𝑒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d>
                          <m:dPr>
                            <m:ctrlP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e>
                        </m:d>
                      </m:den>
                    </m:f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453ECB-9AAB-4FA4-A151-4D665B2F5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56A0B19-3D0E-4289-A444-C257E6593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746366"/>
              </p:ext>
            </p:extLst>
          </p:nvPr>
        </p:nvGraphicFramePr>
        <p:xfrm>
          <a:off x="6096000" y="3744685"/>
          <a:ext cx="5257800" cy="1659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74905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347687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89240168"/>
                    </a:ext>
                  </a:extLst>
                </a:gridCol>
              </a:tblGrid>
              <a:tr h="63824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Predicted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Predicted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4480"/>
                  </a:ext>
                </a:extLst>
              </a:tr>
              <a:tr h="382618">
                <a:tc>
                  <a:txBody>
                    <a:bodyPr/>
                    <a:lstStyle/>
                    <a:p>
                      <a:r>
                        <a:rPr lang="en-AU" dirty="0"/>
                        <a:t>Actual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False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8678"/>
                  </a:ext>
                </a:extLst>
              </a:tr>
              <a:tr h="638248">
                <a:tc>
                  <a:txBody>
                    <a:bodyPr/>
                    <a:lstStyle/>
                    <a:p>
                      <a:r>
                        <a:rPr lang="en-AU" dirty="0"/>
                        <a:t>Actual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False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203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10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28CE-194D-41E4-80BA-661E565C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methods – if you give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58325-92EF-4AF9-B078-A2470A38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1448" cy="4351338"/>
          </a:xfrm>
        </p:spPr>
        <p:txBody>
          <a:bodyPr/>
          <a:lstStyle/>
          <a:p>
            <a:r>
              <a:rPr lang="en-AU" dirty="0"/>
              <a:t>Area Under ROC curve</a:t>
            </a:r>
          </a:p>
          <a:p>
            <a:pPr lvl="1"/>
            <a:r>
              <a:rPr lang="en-AU" dirty="0"/>
              <a:t>TPR vs FPR</a:t>
            </a:r>
          </a:p>
          <a:p>
            <a:r>
              <a:rPr lang="en-AU" dirty="0"/>
              <a:t>Area Under PR curve</a:t>
            </a:r>
          </a:p>
          <a:p>
            <a:pPr lvl="1"/>
            <a:r>
              <a:rPr lang="en-AU" dirty="0"/>
              <a:t>Precision vs Recall</a:t>
            </a:r>
          </a:p>
          <a:p>
            <a:r>
              <a:rPr lang="en-AU" dirty="0"/>
              <a:t>Higher the area, better the AD method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BA18662-C425-4705-A536-A639327C9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61" y="1825625"/>
            <a:ext cx="3810532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4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A19F-28F1-47A4-BD3E-B46A0BC3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two/more methods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067CD85-1F07-4950-B542-5B29114C6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2" y="1673734"/>
            <a:ext cx="3810532" cy="381053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58E9372-C7BF-40A6-A6CB-CC338E8C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34" y="1673734"/>
            <a:ext cx="3810532" cy="38105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197C91A-48D9-40E0-B2EC-805E73808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66" y="1690688"/>
            <a:ext cx="3810532" cy="3810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31EB11-AE0A-4568-B2E2-9BC4790E9170}"/>
              </a:ext>
            </a:extLst>
          </p:cNvPr>
          <p:cNvSpPr txBox="1"/>
          <p:nvPr/>
        </p:nvSpPr>
        <p:spPr>
          <a:xfrm>
            <a:off x="1125920" y="5696464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Iteration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252622-6BE2-4E9B-A226-44150F1C132C}"/>
              </a:ext>
            </a:extLst>
          </p:cNvPr>
          <p:cNvSpPr txBox="1"/>
          <p:nvPr/>
        </p:nvSpPr>
        <p:spPr>
          <a:xfrm>
            <a:off x="5086452" y="5696464"/>
            <a:ext cx="12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Iteration 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B356D-66FF-406F-9B49-029118B75A37}"/>
              </a:ext>
            </a:extLst>
          </p:cNvPr>
          <p:cNvSpPr txBox="1"/>
          <p:nvPr/>
        </p:nvSpPr>
        <p:spPr>
          <a:xfrm>
            <a:off x="8909220" y="5681531"/>
            <a:ext cx="174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Area Under ROC</a:t>
            </a:r>
          </a:p>
        </p:txBody>
      </p:sp>
    </p:spTree>
    <p:extLst>
      <p:ext uri="{BB962C8B-B14F-4D97-AF65-F5344CB8AC3E}">
        <p14:creationId xmlns:p14="http://schemas.microsoft.com/office/powerpoint/2010/main" val="391087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D276-6270-459D-A6F0-3D02A2AD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about real datasets?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9988-6285-44BC-AFC8-0008C542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5369" cy="4351338"/>
          </a:xfrm>
        </p:spPr>
        <p:txBody>
          <a:bodyPr/>
          <a:lstStyle/>
          <a:p>
            <a:r>
              <a:rPr lang="en-AU" dirty="0"/>
              <a:t>Classification datasets (two or more classes)</a:t>
            </a:r>
          </a:p>
          <a:p>
            <a:r>
              <a:rPr lang="en-AU" dirty="0" err="1"/>
              <a:t>Downsample</a:t>
            </a:r>
            <a:r>
              <a:rPr lang="en-AU" dirty="0"/>
              <a:t> the minority class and designate these as anomalies</a:t>
            </a:r>
          </a:p>
          <a:p>
            <a:r>
              <a:rPr lang="en-AU" dirty="0"/>
              <a:t>Many </a:t>
            </a:r>
            <a:r>
              <a:rPr lang="en-AU" dirty="0" err="1"/>
              <a:t>downsampled</a:t>
            </a:r>
            <a:r>
              <a:rPr lang="en-AU" dirty="0"/>
              <a:t> datasets from the same source</a:t>
            </a:r>
          </a:p>
          <a:p>
            <a:r>
              <a:rPr lang="en-AU" dirty="0"/>
              <a:t>Evaluate methods on such datasets</a:t>
            </a:r>
          </a:p>
          <a:p>
            <a:endParaRPr lang="en-AU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26138F6-4C88-47F0-AAC6-4FE2554C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69" y="2334186"/>
            <a:ext cx="6668431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3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9EF8-55B0-4570-9D3A-187CFCA2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 Data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4B01-5BBD-4BAB-AC5A-46B4FDC80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KMASH data repository - </a:t>
            </a:r>
            <a:r>
              <a:rPr lang="en-AU" sz="2000" dirty="0">
                <a:hlinkClick r:id="rId2"/>
              </a:rPr>
              <a:t>https://researchdata.edu.au/kmash-repository-outlier-detection/1733742</a:t>
            </a:r>
            <a:r>
              <a:rPr lang="en-AU" sz="2000" dirty="0"/>
              <a:t>  </a:t>
            </a:r>
          </a:p>
          <a:p>
            <a:r>
              <a:rPr lang="en-AU" dirty="0"/>
              <a:t>ODDS data repository  - </a:t>
            </a:r>
            <a:r>
              <a:rPr lang="en-AU" sz="2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http://odds.cs.stonybrook.edu/</a:t>
            </a:r>
            <a:endParaRPr lang="en-AU" sz="2100" dirty="0"/>
          </a:p>
          <a:p>
            <a:r>
              <a:rPr lang="en-AU" dirty="0"/>
              <a:t>ELKI  - </a:t>
            </a:r>
            <a:r>
              <a:rPr lang="en-AU" sz="2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https://elki-project.github.io/datasets/outlier</a:t>
            </a:r>
            <a:endParaRPr lang="en-AU" sz="2100" dirty="0"/>
          </a:p>
          <a:p>
            <a:r>
              <a:rPr lang="en-AU" dirty="0"/>
              <a:t>Harvard </a:t>
            </a:r>
            <a:r>
              <a:rPr lang="en-AU" dirty="0" err="1"/>
              <a:t>Dataverse</a:t>
            </a:r>
            <a:r>
              <a:rPr lang="en-AU" dirty="0"/>
              <a:t> AD datasets - </a:t>
            </a:r>
            <a:r>
              <a:rPr lang="en-AU" sz="2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https://dataverse.harvard.edu/dataset.xhtml?persistentId=doi:10.7910/DVN/OPQMVF</a:t>
            </a:r>
            <a:endParaRPr lang="en-AU" sz="2100" dirty="0"/>
          </a:p>
          <a:p>
            <a:r>
              <a:rPr lang="en-AU" dirty="0" err="1"/>
              <a:t>ADRepository</a:t>
            </a:r>
            <a:r>
              <a:rPr lang="en-AU" dirty="0"/>
              <a:t> - </a:t>
            </a:r>
            <a:r>
              <a:rPr lang="en-AU" sz="19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https://towardsdatascience.com/adrepository-anomaly-detection-datasets-with-real-anomalies-2ee218f76292</a:t>
            </a:r>
            <a:endParaRPr lang="en-AU" sz="1900" dirty="0"/>
          </a:p>
          <a:p>
            <a:r>
              <a:rPr lang="en-AU" dirty="0"/>
              <a:t>AD </a:t>
            </a:r>
            <a:r>
              <a:rPr lang="en-AU" dirty="0" err="1"/>
              <a:t>Metaanalysis</a:t>
            </a:r>
            <a:r>
              <a:rPr lang="en-AU" dirty="0"/>
              <a:t> Benchmarks - </a:t>
            </a:r>
            <a:r>
              <a:rPr lang="en-AU" sz="1900" dirty="0">
                <a:hlinkClick r:id="rId7"/>
              </a:rPr>
              <a:t>https://ir.library.oregonstate.edu/concern/datasets/47429f155</a:t>
            </a:r>
            <a:endParaRPr lang="en-AU" sz="1900" dirty="0"/>
          </a:p>
          <a:p>
            <a:endParaRPr lang="en-AU" sz="1900" dirty="0"/>
          </a:p>
        </p:txBody>
      </p:sp>
    </p:spTree>
    <p:extLst>
      <p:ext uri="{BB962C8B-B14F-4D97-AF65-F5344CB8AC3E}">
        <p14:creationId xmlns:p14="http://schemas.microsoft.com/office/powerpoint/2010/main" val="417158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813C36-18D8-4944-A99C-EC672821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Anomaly Detection Ensembles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91827-5EAD-44C6-905A-27861954F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20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C7A482-1F74-48FB-B831-5D694A61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ensembles?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D6DB76-6CF2-42F4-82C6-499788A69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 has many applications</a:t>
            </a:r>
          </a:p>
          <a:p>
            <a:r>
              <a:rPr lang="en-AU" dirty="0"/>
              <a:t>How do we better identify anomalies </a:t>
            </a:r>
          </a:p>
          <a:p>
            <a:r>
              <a:rPr lang="en-AU" dirty="0"/>
              <a:t>Better methods</a:t>
            </a:r>
          </a:p>
          <a:p>
            <a:r>
              <a:rPr lang="en-AU" dirty="0"/>
              <a:t>Ensembles – use existing methods to come up with better anomaly detection/scores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838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52F4-3E4C-41AA-B35F-8D35C194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an anomaly detection ensemble?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E6907C-DE65-4261-92D7-7961A20A9E47}"/>
              </a:ext>
            </a:extLst>
          </p:cNvPr>
          <p:cNvSpPr/>
          <p:nvPr/>
        </p:nvSpPr>
        <p:spPr>
          <a:xfrm>
            <a:off x="473379" y="1634918"/>
            <a:ext cx="1497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75EAFA-A95B-4ACF-A53B-06C5C276DAFD}"/>
              </a:ext>
            </a:extLst>
          </p:cNvPr>
          <p:cNvSpPr/>
          <p:nvPr/>
        </p:nvSpPr>
        <p:spPr>
          <a:xfrm>
            <a:off x="3102770" y="1642029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Unsupervised AD methods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BECC0D6-6482-4ABF-B8B7-78106430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5519663"/>
            <a:ext cx="10515600" cy="1233488"/>
          </a:xfrm>
        </p:spPr>
        <p:txBody>
          <a:bodyPr/>
          <a:lstStyle/>
          <a:p>
            <a:r>
              <a:rPr lang="en-AU" dirty="0"/>
              <a:t>The AD methods are heterogenous methods</a:t>
            </a:r>
          </a:p>
          <a:p>
            <a:pPr lvl="1"/>
            <a:endParaRPr lang="en-AU" dirty="0"/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C267CA4-B75D-4D18-AC82-77CEBD554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723"/>
            <a:ext cx="2699593" cy="2699593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E95BC995-DE61-4765-96DE-E6B8A4BAA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40" y="2748793"/>
            <a:ext cx="3810532" cy="238158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9CBD7A-45D2-4D8B-8EC5-D7DFCF9CBC8B}"/>
              </a:ext>
            </a:extLst>
          </p:cNvPr>
          <p:cNvSpPr/>
          <p:nvPr/>
        </p:nvSpPr>
        <p:spPr>
          <a:xfrm>
            <a:off x="5684046" y="1643459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AD ensemble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A39425D-A2B7-4004-B99E-1DAB758568D6}"/>
              </a:ext>
            </a:extLst>
          </p:cNvPr>
          <p:cNvSpPr/>
          <p:nvPr/>
        </p:nvSpPr>
        <p:spPr>
          <a:xfrm>
            <a:off x="8227486" y="1660977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Ensemble Score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EF6F9E-467B-4524-8FE9-3D393165EB05}"/>
              </a:ext>
            </a:extLst>
          </p:cNvPr>
          <p:cNvCxnSpPr/>
          <p:nvPr/>
        </p:nvCxnSpPr>
        <p:spPr>
          <a:xfrm>
            <a:off x="2154287" y="2084007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4C95F9-829F-499F-B3DF-0B025128499F}"/>
              </a:ext>
            </a:extLst>
          </p:cNvPr>
          <p:cNvCxnSpPr/>
          <p:nvPr/>
        </p:nvCxnSpPr>
        <p:spPr>
          <a:xfrm>
            <a:off x="4834206" y="2048701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713EA3-1C27-45AA-A22B-D3FB4D67FFDD}"/>
              </a:ext>
            </a:extLst>
          </p:cNvPr>
          <p:cNvCxnSpPr/>
          <p:nvPr/>
        </p:nvCxnSpPr>
        <p:spPr>
          <a:xfrm>
            <a:off x="7336899" y="2069719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89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1F79-756D-400D-BF0F-527BD186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types of AD ensembles are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B1A2-FFF5-446E-AD6D-62DCC2EE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Feature bagging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Subsampling methods</a:t>
            </a:r>
          </a:p>
          <a:p>
            <a:r>
              <a:rPr lang="en-AU" dirty="0"/>
              <a:t>Main difference: 1 AD method in feature bagging and subsampling</a:t>
            </a:r>
          </a:p>
          <a:p>
            <a:endParaRPr lang="en-AU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95CF92-77F7-40E6-B1CA-C965C518616F}"/>
              </a:ext>
            </a:extLst>
          </p:cNvPr>
          <p:cNvSpPr/>
          <p:nvPr/>
        </p:nvSpPr>
        <p:spPr>
          <a:xfrm>
            <a:off x="359079" y="2627494"/>
            <a:ext cx="1497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643612-6191-47B9-B90E-1EC1243F3401}"/>
              </a:ext>
            </a:extLst>
          </p:cNvPr>
          <p:cNvSpPr/>
          <p:nvPr/>
        </p:nvSpPr>
        <p:spPr>
          <a:xfrm>
            <a:off x="2988470" y="2608547"/>
            <a:ext cx="1826418" cy="80150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Different subsets/samples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BD4AB9-E0C9-4CD0-BF4F-37901F74CC91}"/>
              </a:ext>
            </a:extLst>
          </p:cNvPr>
          <p:cNvSpPr/>
          <p:nvPr/>
        </p:nvSpPr>
        <p:spPr>
          <a:xfrm>
            <a:off x="5734049" y="2636035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 AD method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BB8209-D556-4136-BEFB-809FC55BCBA7}"/>
              </a:ext>
            </a:extLst>
          </p:cNvPr>
          <p:cNvSpPr/>
          <p:nvPr/>
        </p:nvSpPr>
        <p:spPr>
          <a:xfrm>
            <a:off x="8277488" y="2627495"/>
            <a:ext cx="1916639" cy="80150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Ensemble Score = Average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FADE78-34F7-4095-9A6E-94D888360D37}"/>
              </a:ext>
            </a:extLst>
          </p:cNvPr>
          <p:cNvCxnSpPr/>
          <p:nvPr/>
        </p:nvCxnSpPr>
        <p:spPr>
          <a:xfrm>
            <a:off x="2039987" y="3076583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B3114-B50F-41F8-8CFE-117857FA4FB2}"/>
              </a:ext>
            </a:extLst>
          </p:cNvPr>
          <p:cNvCxnSpPr/>
          <p:nvPr/>
        </p:nvCxnSpPr>
        <p:spPr>
          <a:xfrm>
            <a:off x="4884209" y="3041277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9770EC-189C-4F13-A2A4-A05DC70D829F}"/>
              </a:ext>
            </a:extLst>
          </p:cNvPr>
          <p:cNvCxnSpPr/>
          <p:nvPr/>
        </p:nvCxnSpPr>
        <p:spPr>
          <a:xfrm>
            <a:off x="7386902" y="3062295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55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7884-1987-475B-9D55-0B9F9B48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/>
              <a:t>Suppose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A46E4-69E0-406D-84DD-9FAE5787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37026"/>
            <a:ext cx="4368602" cy="3989229"/>
          </a:xfrm>
        </p:spPr>
        <p:txBody>
          <a:bodyPr>
            <a:normAutofit lnSpcReduction="10000"/>
          </a:bodyPr>
          <a:lstStyle/>
          <a:p>
            <a:r>
              <a:rPr lang="en-AU" sz="2000" dirty="0"/>
              <a:t>After years of scanning the skies we find intelligent life on a planet far, far, away . . . </a:t>
            </a:r>
          </a:p>
          <a:p>
            <a:endParaRPr lang="en-AU" sz="2000" dirty="0"/>
          </a:p>
          <a:p>
            <a:r>
              <a:rPr lang="en-AU" sz="2000" dirty="0"/>
              <a:t>This is an anomaly. A very interesting anomaly . . . .</a:t>
            </a:r>
          </a:p>
          <a:p>
            <a:endParaRPr lang="en-AU" sz="2000" dirty="0"/>
          </a:p>
          <a:p>
            <a:r>
              <a:rPr lang="en-AU" sz="2000" dirty="0"/>
              <a:t>We want to know about this anomaly.</a:t>
            </a:r>
          </a:p>
          <a:p>
            <a:r>
              <a:rPr lang="en-AU" sz="2000" dirty="0"/>
              <a:t>What kind of life forms? </a:t>
            </a:r>
          </a:p>
          <a:p>
            <a:r>
              <a:rPr lang="en-AU" sz="2000" dirty="0"/>
              <a:t>What kind of technology? </a:t>
            </a:r>
          </a:p>
          <a:p>
            <a:r>
              <a:rPr lang="en-AU" sz="2000" dirty="0"/>
              <a:t>Do they use Maths and Stats?</a:t>
            </a:r>
          </a:p>
          <a:p>
            <a:endParaRPr lang="en-AU" sz="1700" dirty="0"/>
          </a:p>
          <a:p>
            <a:endParaRPr lang="en-AU" sz="1700" dirty="0"/>
          </a:p>
        </p:txBody>
      </p:sp>
      <p:pic>
        <p:nvPicPr>
          <p:cNvPr id="5" name="Picture 4" descr="Satellite view of Earth">
            <a:extLst>
              <a:ext uri="{FF2B5EF4-FFF2-40B4-BE49-F238E27FC236}">
                <a16:creationId xmlns:a16="http://schemas.microsoft.com/office/drawing/2014/main" id="{166C307B-8E37-4345-B20C-B5528779F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1" r="138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6910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A34E5E-1940-4810-BC30-0EBB9FA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 construct the AD ensemble we use Item Response Theory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1B0B9C-3A97-473F-B206-2E4D6CF21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1B6A1-89D2-46DF-AD5B-35F5858F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300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8341-07CC-4C6C-A80B-6EA358C2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Item Response Theory (IRT)?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29D4-B5C9-4EAA-BCC7-C3C08693B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set of models used in psychometrics/social sciences</a:t>
            </a:r>
          </a:p>
          <a:p>
            <a:r>
              <a:rPr lang="en-AU" dirty="0"/>
              <a:t>In education </a:t>
            </a:r>
          </a:p>
          <a:p>
            <a:pPr lvl="1"/>
            <a:r>
              <a:rPr lang="en-AU" dirty="0"/>
              <a:t>Find the difficulty and discrimination of test questions</a:t>
            </a:r>
          </a:p>
          <a:p>
            <a:pPr lvl="1"/>
            <a:r>
              <a:rPr lang="en-AU" dirty="0"/>
              <a:t>Ability of participants</a:t>
            </a:r>
          </a:p>
          <a:p>
            <a:r>
              <a:rPr lang="en-AU" dirty="0"/>
              <a:t>In social sciences - </a:t>
            </a:r>
            <a:r>
              <a:rPr lang="en-AU" sz="2400" dirty="0"/>
              <a:t>unobservable characteristics and observed outcomes</a:t>
            </a:r>
          </a:p>
          <a:p>
            <a:pPr lvl="1"/>
            <a:r>
              <a:rPr lang="en-AU" dirty="0"/>
              <a:t>Verbal or mathematical ability</a:t>
            </a:r>
          </a:p>
          <a:p>
            <a:pPr lvl="1"/>
            <a:r>
              <a:rPr lang="en-AU" dirty="0"/>
              <a:t>Racial prejudice or  stress proneness</a:t>
            </a:r>
          </a:p>
          <a:p>
            <a:pPr lvl="1"/>
            <a:r>
              <a:rPr lang="en-AU" dirty="0"/>
              <a:t>Political inclinations</a:t>
            </a:r>
          </a:p>
          <a:p>
            <a:pPr lvl="1"/>
            <a:r>
              <a:rPr lang="en-AU" dirty="0"/>
              <a:t>Intrinsic “quality” that cannot be measured directly</a:t>
            </a:r>
          </a:p>
          <a:p>
            <a:pPr lvl="1"/>
            <a:r>
              <a:rPr lang="en-AU" dirty="0"/>
              <a:t>Latent trait modelling</a:t>
            </a:r>
          </a:p>
          <a:p>
            <a:endParaRPr lang="en-AU" dirty="0"/>
          </a:p>
        </p:txBody>
      </p:sp>
      <p:pic>
        <p:nvPicPr>
          <p:cNvPr id="7" name="Picture 6" descr="A picture containing baseball&#10;&#10;Description automatically generated">
            <a:extLst>
              <a:ext uri="{FF2B5EF4-FFF2-40B4-BE49-F238E27FC236}">
                <a16:creationId xmlns:a16="http://schemas.microsoft.com/office/drawing/2014/main" id="{E2F8CE0F-A53E-4268-A62B-AB1E12825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19400"/>
          <a:stretch/>
        </p:blipFill>
        <p:spPr>
          <a:xfrm>
            <a:off x="8409098" y="4438816"/>
            <a:ext cx="3712897" cy="2244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17D19-E69B-425B-9D6A-3683BC1BD6D1}"/>
              </a:ext>
            </a:extLst>
          </p:cNvPr>
          <p:cNvSpPr txBox="1"/>
          <p:nvPr/>
        </p:nvSpPr>
        <p:spPr>
          <a:xfrm>
            <a:off x="10508252" y="6550223"/>
            <a:ext cx="1602981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>
                <a:solidFill>
                  <a:srgbClr val="FFFFFF"/>
                </a:solidFill>
                <a:hlinkClick r:id="rId3" tooltip="https://writeoutloudblog.com/2015/12/20/a-vote-of-no-confiden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>
                <a:solidFill>
                  <a:srgbClr val="FFFFFF"/>
                </a:solidFill>
              </a:rPr>
              <a:t> by Unknown Author is licensed under </a:t>
            </a:r>
            <a:r>
              <a:rPr lang="en-AU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A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9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4FB8-73FF-4436-80FA-66E91E17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400">
                <a:latin typeface="+mn-lt"/>
              </a:rPr>
              <a:t>What is IRT?</a:t>
            </a:r>
            <a:endParaRPr lang="en-AU" sz="3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40AFA-0572-4168-B5D6-E97D4EC05D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4391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Students (participants) answer </a:t>
                </a:r>
                <a14:m>
                  <m:oMath xmlns:m="http://schemas.openxmlformats.org/officeDocument/2006/math">
                    <m:r>
                      <a:rPr lang="en-AU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AU" dirty="0"/>
                  <a:t> questions (test item)</a:t>
                </a:r>
              </a:p>
              <a:p>
                <a:r>
                  <a:rPr lang="en-AU" dirty="0"/>
                  <a:t>Your input to the IRT model is a matrix of responses/accuracies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AU" dirty="0"/>
              </a:p>
              <a:p>
                <a:r>
                  <a:rPr lang="en-AU" dirty="0"/>
                  <a:t>Fit the IRT model</a:t>
                </a:r>
              </a:p>
              <a:p>
                <a:r>
                  <a:rPr lang="en-AU" dirty="0"/>
                  <a:t>You get as your output</a:t>
                </a:r>
              </a:p>
              <a:p>
                <a:pPr lvl="1"/>
                <a:r>
                  <a:rPr lang="en-AU" dirty="0"/>
                  <a:t>Student  ability (latent trait continuum)</a:t>
                </a:r>
              </a:p>
              <a:p>
                <a:pPr lvl="1"/>
                <a:r>
                  <a:rPr lang="en-AU" dirty="0"/>
                  <a:t>Test item discrimination</a:t>
                </a:r>
              </a:p>
              <a:p>
                <a:pPr lvl="1"/>
                <a:r>
                  <a:rPr lang="en-AU" dirty="0"/>
                  <a:t>Test item difficulty</a:t>
                </a:r>
              </a:p>
              <a:p>
                <a:endParaRPr lang="en-AU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40AFA-0572-4168-B5D6-E97D4EC05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43918" cy="4351338"/>
              </a:xfrm>
              <a:blipFill>
                <a:blip r:embed="rId2"/>
                <a:stretch>
                  <a:fillRect l="-1758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6319B0-86B2-4C64-8060-8E314835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CB8AD66-E365-4A7C-BB24-76B565B2C0B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person, person, indoor, table&#10;&#10;Description automatically generated">
            <a:extLst>
              <a:ext uri="{FF2B5EF4-FFF2-40B4-BE49-F238E27FC236}">
                <a16:creationId xmlns:a16="http://schemas.microsoft.com/office/drawing/2014/main" id="{7C56E395-7863-410F-B1C8-D2E152DC2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3298" b="9091"/>
          <a:stretch/>
        </p:blipFill>
        <p:spPr>
          <a:xfrm>
            <a:off x="8086725" y="243216"/>
            <a:ext cx="3155551" cy="2496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1E2DD-F61A-4C85-92D9-1388A7493B1C}"/>
              </a:ext>
            </a:extLst>
          </p:cNvPr>
          <p:cNvSpPr txBox="1"/>
          <p:nvPr/>
        </p:nvSpPr>
        <p:spPr>
          <a:xfrm>
            <a:off x="10005183" y="6870700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://learningcommons.ubc.ca/student-toolki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AU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AU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kumimoji="0" lang="en-AU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95FD6FA-BADE-4C72-953A-B76BF7C58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07997"/>
              </p:ext>
            </p:extLst>
          </p:nvPr>
        </p:nvGraphicFramePr>
        <p:xfrm>
          <a:off x="7685314" y="3178545"/>
          <a:ext cx="3938862" cy="300280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19814">
                  <a:extLst>
                    <a:ext uri="{9D8B030D-6E8A-4147-A177-3AD203B41FA5}">
                      <a16:colId xmlns:a16="http://schemas.microsoft.com/office/drawing/2014/main" val="3964319633"/>
                    </a:ext>
                  </a:extLst>
                </a:gridCol>
                <a:gridCol w="794993">
                  <a:extLst>
                    <a:ext uri="{9D8B030D-6E8A-4147-A177-3AD203B41FA5}">
                      <a16:colId xmlns:a16="http://schemas.microsoft.com/office/drawing/2014/main" val="2018796729"/>
                    </a:ext>
                  </a:extLst>
                </a:gridCol>
                <a:gridCol w="794993">
                  <a:extLst>
                    <a:ext uri="{9D8B030D-6E8A-4147-A177-3AD203B41FA5}">
                      <a16:colId xmlns:a16="http://schemas.microsoft.com/office/drawing/2014/main" val="3221651475"/>
                    </a:ext>
                  </a:extLst>
                </a:gridCol>
                <a:gridCol w="794993">
                  <a:extLst>
                    <a:ext uri="{9D8B030D-6E8A-4147-A177-3AD203B41FA5}">
                      <a16:colId xmlns:a16="http://schemas.microsoft.com/office/drawing/2014/main" val="2819766490"/>
                    </a:ext>
                  </a:extLst>
                </a:gridCol>
                <a:gridCol w="734069">
                  <a:extLst>
                    <a:ext uri="{9D8B030D-6E8A-4147-A177-3AD203B41FA5}">
                      <a16:colId xmlns:a16="http://schemas.microsoft.com/office/drawing/2014/main" val="466830910"/>
                    </a:ext>
                  </a:extLst>
                </a:gridCol>
              </a:tblGrid>
              <a:tr h="533166">
                <a:tc>
                  <a:txBody>
                    <a:bodyPr/>
                    <a:lstStyle/>
                    <a:p>
                      <a:endParaRPr lang="en-AU" sz="24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1" cap="none" spc="0" dirty="0">
                          <a:solidFill>
                            <a:schemeClr val="bg1"/>
                          </a:solidFill>
                        </a:rPr>
                        <a:t>Q 1</a:t>
                      </a: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1" cap="none" spc="0">
                          <a:solidFill>
                            <a:schemeClr val="bg1"/>
                          </a:solidFill>
                        </a:rPr>
                        <a:t>Q 2</a:t>
                      </a: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1" cap="none" spc="0">
                          <a:solidFill>
                            <a:schemeClr val="bg1"/>
                          </a:solidFill>
                        </a:rPr>
                        <a:t>Q 3</a:t>
                      </a: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1" cap="none" spc="0">
                          <a:solidFill>
                            <a:schemeClr val="bg1"/>
                          </a:solidFill>
                        </a:rPr>
                        <a:t>Q 4</a:t>
                      </a: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95345"/>
                  </a:ext>
                </a:extLst>
              </a:tr>
              <a:tr h="453767"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Stu 1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 dirty="0">
                          <a:solidFill>
                            <a:schemeClr val="tx1"/>
                          </a:solidFill>
                        </a:rPr>
                        <a:t> 0.95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 dirty="0">
                          <a:solidFill>
                            <a:schemeClr val="tx1"/>
                          </a:solidFill>
                        </a:rPr>
                        <a:t> 0.87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0.67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713808"/>
                  </a:ext>
                </a:extLst>
              </a:tr>
              <a:tr h="453767"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Stu 2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0.57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0.49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0.78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29331"/>
                  </a:ext>
                </a:extLst>
              </a:tr>
              <a:tr h="507271"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481031"/>
                  </a:ext>
                </a:extLst>
              </a:tr>
              <a:tr h="453767"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Stu n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0.75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0.86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0.57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 dirty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899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09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7D5FD-A1E4-4205-BEDF-C609997A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IRT Mappings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35D5A-F4BE-464F-9005-3011D4023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4738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7FC81-B34E-40EC-BA4B-3DF6434A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IRT in education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9868" y="4606747"/>
                <a:ext cx="10213932" cy="1570215"/>
              </a:xfrm>
            </p:spPr>
            <p:txBody>
              <a:bodyPr>
                <a:normAutofit fontScale="25000" lnSpcReduction="20000"/>
              </a:bodyPr>
              <a:lstStyle/>
              <a:p>
                <a:endParaRPr lang="en-AU" dirty="0"/>
              </a:p>
              <a:p>
                <a:endParaRPr lang="en-AU" dirty="0"/>
              </a:p>
              <a:p>
                <a:r>
                  <a:rPr lang="en-AU" sz="9600" dirty="0"/>
                  <a:t>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9600" dirty="0"/>
                  <a:t> contains the marks of the students</a:t>
                </a:r>
              </a:p>
              <a:p>
                <a:r>
                  <a:rPr lang="en-AU" sz="9600" dirty="0"/>
                  <a:t>Marks are an accuracy measure</a:t>
                </a:r>
              </a:p>
              <a:p>
                <a:r>
                  <a:rPr lang="en-AU" sz="9600" dirty="0"/>
                  <a:t>Latent trait – student ability</a:t>
                </a:r>
              </a:p>
              <a:p>
                <a:r>
                  <a:rPr lang="en-AU" sz="9600" dirty="0"/>
                  <a:t>IRT is historically used in education psychometrics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9868" y="4606747"/>
                <a:ext cx="10213932" cy="1570215"/>
              </a:xfrm>
              <a:blipFill>
                <a:blip r:embed="rId2"/>
                <a:stretch>
                  <a:fillRect l="-835" b="-311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25622A2-6AA9-4BCC-8EDA-D2642BD921F5}"/>
              </a:ext>
            </a:extLst>
          </p:cNvPr>
          <p:cNvSpPr/>
          <p:nvPr/>
        </p:nvSpPr>
        <p:spPr>
          <a:xfrm>
            <a:off x="1495168" y="2090058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Participant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80FB3-E752-4F3C-BD4A-41287B165B7B}"/>
              </a:ext>
            </a:extLst>
          </p:cNvPr>
          <p:cNvSpPr/>
          <p:nvPr/>
        </p:nvSpPr>
        <p:spPr>
          <a:xfrm>
            <a:off x="1495167" y="3032452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Participant 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865947-0927-4448-8DC3-9B0AAE3E10BA}"/>
              </a:ext>
            </a:extLst>
          </p:cNvPr>
          <p:cNvSpPr/>
          <p:nvPr/>
        </p:nvSpPr>
        <p:spPr>
          <a:xfrm>
            <a:off x="4114800" y="2090058"/>
            <a:ext cx="1132114" cy="46779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Item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842174-E708-4D07-B043-9A01F28BF4D8}"/>
              </a:ext>
            </a:extLst>
          </p:cNvPr>
          <p:cNvSpPr/>
          <p:nvPr/>
        </p:nvSpPr>
        <p:spPr>
          <a:xfrm>
            <a:off x="4114800" y="3032452"/>
            <a:ext cx="1132114" cy="46779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Item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930FE-586C-487A-89DB-76F0DA80519E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015343" y="2323954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762EBC-A92F-4028-B301-649DB198242E}"/>
              </a:ext>
            </a:extLst>
          </p:cNvPr>
          <p:cNvCxnSpPr/>
          <p:nvPr/>
        </p:nvCxnSpPr>
        <p:spPr>
          <a:xfrm>
            <a:off x="3015343" y="3262549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CD12C5-9D6C-46B3-80C5-E372A58904B2}"/>
              </a:ext>
            </a:extLst>
          </p:cNvPr>
          <p:cNvCxnSpPr>
            <a:cxnSpLocks/>
          </p:cNvCxnSpPr>
          <p:nvPr/>
        </p:nvCxnSpPr>
        <p:spPr>
          <a:xfrm flipV="1">
            <a:off x="3015342" y="2455101"/>
            <a:ext cx="1099458" cy="671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B8DEC9-A759-4A56-9E37-69206F20E6B0}"/>
              </a:ext>
            </a:extLst>
          </p:cNvPr>
          <p:cNvCxnSpPr>
            <a:cxnSpLocks/>
          </p:cNvCxnSpPr>
          <p:nvPr/>
        </p:nvCxnSpPr>
        <p:spPr>
          <a:xfrm>
            <a:off x="3015341" y="2547223"/>
            <a:ext cx="1115787" cy="579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7355829-3FCD-4B97-B72B-E935FCCA581E}"/>
              </a:ext>
            </a:extLst>
          </p:cNvPr>
          <p:cNvSpPr/>
          <p:nvPr/>
        </p:nvSpPr>
        <p:spPr>
          <a:xfrm>
            <a:off x="2230202" y="262232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A6E331-DDFB-4BB7-A575-99A5BD05D2B5}"/>
              </a:ext>
            </a:extLst>
          </p:cNvPr>
          <p:cNvSpPr/>
          <p:nvPr/>
        </p:nvSpPr>
        <p:spPr>
          <a:xfrm>
            <a:off x="2230202" y="274501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F0C5A2-AE90-4805-8FF3-F9EE9E4EBD4B}"/>
              </a:ext>
            </a:extLst>
          </p:cNvPr>
          <p:cNvSpPr/>
          <p:nvPr/>
        </p:nvSpPr>
        <p:spPr>
          <a:xfrm>
            <a:off x="2234377" y="289751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A95042-071F-4A65-8179-457CD0ADE85C}"/>
              </a:ext>
            </a:extLst>
          </p:cNvPr>
          <p:cNvSpPr/>
          <p:nvPr/>
        </p:nvSpPr>
        <p:spPr>
          <a:xfrm>
            <a:off x="8260915" y="312524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1BD057-CE07-4F8A-A871-7AB77C897C5B}"/>
              </a:ext>
            </a:extLst>
          </p:cNvPr>
          <p:cNvSpPr/>
          <p:nvPr/>
        </p:nvSpPr>
        <p:spPr>
          <a:xfrm>
            <a:off x="4649355" y="259946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87C2FD-F60F-4023-8245-1B8E8418CD39}"/>
              </a:ext>
            </a:extLst>
          </p:cNvPr>
          <p:cNvSpPr/>
          <p:nvPr/>
        </p:nvSpPr>
        <p:spPr>
          <a:xfrm>
            <a:off x="4641004" y="287465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FE1ACF-769E-4F08-ADD5-70AB51B40A6F}"/>
              </a:ext>
            </a:extLst>
          </p:cNvPr>
          <p:cNvSpPr/>
          <p:nvPr/>
        </p:nvSpPr>
        <p:spPr>
          <a:xfrm>
            <a:off x="4647081" y="2734402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/>
              <p:nvPr/>
            </p:nvSpPr>
            <p:spPr>
              <a:xfrm>
                <a:off x="6839211" y="2090058"/>
                <a:ext cx="1574104" cy="13255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/>
                  <a:t>Matrix of derived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211" y="2090058"/>
                <a:ext cx="1574104" cy="1325563"/>
              </a:xfrm>
              <a:prstGeom prst="rect">
                <a:avLst/>
              </a:prstGeom>
              <a:blipFill>
                <a:blip r:embed="rId3"/>
                <a:stretch>
                  <a:fillRect l="-1923" r="-38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C8D6DC9-4570-4427-A66C-7C89B2C0C271}"/>
              </a:ext>
            </a:extLst>
          </p:cNvPr>
          <p:cNvSpPr/>
          <p:nvPr/>
        </p:nvSpPr>
        <p:spPr>
          <a:xfrm>
            <a:off x="9391566" y="2537166"/>
            <a:ext cx="1305266" cy="43113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IRT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6EC30C-7AD7-45EC-A967-A50A8A33C461}"/>
              </a:ext>
            </a:extLst>
          </p:cNvPr>
          <p:cNvSpPr/>
          <p:nvPr/>
        </p:nvSpPr>
        <p:spPr>
          <a:xfrm>
            <a:off x="1290181" y="1841326"/>
            <a:ext cx="4246323" cy="2067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058B93-5E99-4768-BBA8-B838305312A3}"/>
              </a:ext>
            </a:extLst>
          </p:cNvPr>
          <p:cNvCxnSpPr/>
          <p:nvPr/>
        </p:nvCxnSpPr>
        <p:spPr>
          <a:xfrm>
            <a:off x="5558797" y="2771866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0A00CD-5384-461A-B945-8B782858412F}"/>
              </a:ext>
            </a:extLst>
          </p:cNvPr>
          <p:cNvCxnSpPr>
            <a:cxnSpLocks/>
          </p:cNvCxnSpPr>
          <p:nvPr/>
        </p:nvCxnSpPr>
        <p:spPr>
          <a:xfrm>
            <a:off x="8565715" y="2790733"/>
            <a:ext cx="7946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81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7FC81-B34E-40EC-BA4B-3DF6434A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IRT in psychometrics (e.g. racial prejudice)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9867" y="3950874"/>
                <a:ext cx="10515599" cy="2907126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AU" sz="9600" dirty="0"/>
                  <a:t>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9600" dirty="0"/>
                  <a:t> contains the original responses</a:t>
                </a:r>
              </a:p>
              <a:p>
                <a:r>
                  <a:rPr lang="en-AU" sz="9600" dirty="0">
                    <a:hlinkClick r:id="rId2"/>
                  </a:rPr>
                  <a:t>Rosenberg's Self-Esteem Scale </a:t>
                </a:r>
                <a:r>
                  <a:rPr lang="en-AU" sz="9600" dirty="0"/>
                  <a:t> - </a:t>
                </a:r>
                <a:r>
                  <a:rPr lang="en-AU" sz="9600" i="1" dirty="0"/>
                  <a:t>I feel I am a person of worth </a:t>
                </a:r>
                <a:r>
                  <a:rPr lang="en-AU" sz="9600" dirty="0"/>
                  <a:t>(Strongly Agree/ ... )</a:t>
                </a:r>
              </a:p>
              <a:p>
                <a:r>
                  <a:rPr lang="en-AU" sz="9600" dirty="0" err="1"/>
                  <a:t>Villano</a:t>
                </a:r>
                <a:r>
                  <a:rPr lang="en-AU" sz="9600" dirty="0"/>
                  <a:t> et al. (2017) – use IRT to explore stereotyping Roma people (gypsies) in Italy</a:t>
                </a:r>
              </a:p>
              <a:p>
                <a:r>
                  <a:rPr lang="en-AU" sz="9600" dirty="0"/>
                  <a:t>Surveys with statements </a:t>
                </a:r>
                <a:r>
                  <a:rPr lang="en-AU" sz="9600" dirty="0" err="1"/>
                  <a:t>eg</a:t>
                </a:r>
                <a:r>
                  <a:rPr lang="en-AU" sz="9600" dirty="0"/>
                  <a:t>: </a:t>
                </a:r>
                <a:r>
                  <a:rPr lang="en-AU" sz="9600" i="1" dirty="0"/>
                  <a:t>Roma people do not want to integrate and prefer to be marginalized</a:t>
                </a:r>
              </a:p>
              <a:p>
                <a:r>
                  <a:rPr lang="en-AU" sz="9600" dirty="0"/>
                  <a:t>No correct or wrong answer</a:t>
                </a:r>
              </a:p>
              <a:p>
                <a:r>
                  <a:rPr lang="en-AU" sz="9600" dirty="0"/>
                  <a:t>Latent trait – attitude to Roma people – or the self esteem of the participants</a:t>
                </a:r>
              </a:p>
              <a:p>
                <a:endParaRPr lang="en-AU" sz="9600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9867" y="3950874"/>
                <a:ext cx="10515599" cy="2907126"/>
              </a:xfrm>
              <a:blipFill>
                <a:blip r:embed="rId3"/>
                <a:stretch>
                  <a:fillRect l="-812" t="-4822" r="-232" b="-8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25622A2-6AA9-4BCC-8EDA-D2642BD921F5}"/>
              </a:ext>
            </a:extLst>
          </p:cNvPr>
          <p:cNvSpPr/>
          <p:nvPr/>
        </p:nvSpPr>
        <p:spPr>
          <a:xfrm>
            <a:off x="1495168" y="2090058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Participant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80FB3-E752-4F3C-BD4A-41287B165B7B}"/>
              </a:ext>
            </a:extLst>
          </p:cNvPr>
          <p:cNvSpPr/>
          <p:nvPr/>
        </p:nvSpPr>
        <p:spPr>
          <a:xfrm>
            <a:off x="1495167" y="3032452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Participant 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865947-0927-4448-8DC3-9B0AAE3E10BA}"/>
              </a:ext>
            </a:extLst>
          </p:cNvPr>
          <p:cNvSpPr/>
          <p:nvPr/>
        </p:nvSpPr>
        <p:spPr>
          <a:xfrm>
            <a:off x="4114800" y="2090058"/>
            <a:ext cx="1132114" cy="46779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Item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842174-E708-4D07-B043-9A01F28BF4D8}"/>
              </a:ext>
            </a:extLst>
          </p:cNvPr>
          <p:cNvSpPr/>
          <p:nvPr/>
        </p:nvSpPr>
        <p:spPr>
          <a:xfrm>
            <a:off x="4114800" y="3032452"/>
            <a:ext cx="1132114" cy="46779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Item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930FE-586C-487A-89DB-76F0DA80519E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015343" y="2323954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762EBC-A92F-4028-B301-649DB198242E}"/>
              </a:ext>
            </a:extLst>
          </p:cNvPr>
          <p:cNvCxnSpPr/>
          <p:nvPr/>
        </p:nvCxnSpPr>
        <p:spPr>
          <a:xfrm>
            <a:off x="3015343" y="3262549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CD12C5-9D6C-46B3-80C5-E372A58904B2}"/>
              </a:ext>
            </a:extLst>
          </p:cNvPr>
          <p:cNvCxnSpPr>
            <a:cxnSpLocks/>
          </p:cNvCxnSpPr>
          <p:nvPr/>
        </p:nvCxnSpPr>
        <p:spPr>
          <a:xfrm flipV="1">
            <a:off x="3015342" y="2455101"/>
            <a:ext cx="1099458" cy="671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B8DEC9-A759-4A56-9E37-69206F20E6B0}"/>
              </a:ext>
            </a:extLst>
          </p:cNvPr>
          <p:cNvCxnSpPr>
            <a:cxnSpLocks/>
          </p:cNvCxnSpPr>
          <p:nvPr/>
        </p:nvCxnSpPr>
        <p:spPr>
          <a:xfrm>
            <a:off x="3015341" y="2547223"/>
            <a:ext cx="1115787" cy="579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7355829-3FCD-4B97-B72B-E935FCCA581E}"/>
              </a:ext>
            </a:extLst>
          </p:cNvPr>
          <p:cNvSpPr/>
          <p:nvPr/>
        </p:nvSpPr>
        <p:spPr>
          <a:xfrm>
            <a:off x="2230202" y="262232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A6E331-DDFB-4BB7-A575-99A5BD05D2B5}"/>
              </a:ext>
            </a:extLst>
          </p:cNvPr>
          <p:cNvSpPr/>
          <p:nvPr/>
        </p:nvSpPr>
        <p:spPr>
          <a:xfrm>
            <a:off x="2230202" y="274501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F0C5A2-AE90-4805-8FF3-F9EE9E4EBD4B}"/>
              </a:ext>
            </a:extLst>
          </p:cNvPr>
          <p:cNvSpPr/>
          <p:nvPr/>
        </p:nvSpPr>
        <p:spPr>
          <a:xfrm>
            <a:off x="2234377" y="289751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A95042-071F-4A65-8179-457CD0ADE85C}"/>
              </a:ext>
            </a:extLst>
          </p:cNvPr>
          <p:cNvSpPr/>
          <p:nvPr/>
        </p:nvSpPr>
        <p:spPr>
          <a:xfrm>
            <a:off x="8260915" y="312524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1BD057-CE07-4F8A-A871-7AB77C897C5B}"/>
              </a:ext>
            </a:extLst>
          </p:cNvPr>
          <p:cNvSpPr/>
          <p:nvPr/>
        </p:nvSpPr>
        <p:spPr>
          <a:xfrm>
            <a:off x="4649355" y="259946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87C2FD-F60F-4023-8245-1B8E8418CD39}"/>
              </a:ext>
            </a:extLst>
          </p:cNvPr>
          <p:cNvSpPr/>
          <p:nvPr/>
        </p:nvSpPr>
        <p:spPr>
          <a:xfrm>
            <a:off x="4641004" y="287465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FE1ACF-769E-4F08-ADD5-70AB51B40A6F}"/>
              </a:ext>
            </a:extLst>
          </p:cNvPr>
          <p:cNvSpPr/>
          <p:nvPr/>
        </p:nvSpPr>
        <p:spPr>
          <a:xfrm>
            <a:off x="4647081" y="2734402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/>
              <p:nvPr/>
            </p:nvSpPr>
            <p:spPr>
              <a:xfrm>
                <a:off x="6839211" y="2090058"/>
                <a:ext cx="1574104" cy="1325563"/>
              </a:xfrm>
              <a:prstGeom prst="rect">
                <a:avLst/>
              </a:prstGeom>
              <a:solidFill>
                <a:srgbClr val="C5655B"/>
              </a:solidFill>
              <a:ln>
                <a:solidFill>
                  <a:srgbClr val="C565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/>
                  <a:t>Matrix of original responses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211" y="2090058"/>
                <a:ext cx="1574104" cy="132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5655B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C8D6DC9-4570-4427-A66C-7C89B2C0C271}"/>
              </a:ext>
            </a:extLst>
          </p:cNvPr>
          <p:cNvSpPr/>
          <p:nvPr/>
        </p:nvSpPr>
        <p:spPr>
          <a:xfrm>
            <a:off x="9391566" y="2537166"/>
            <a:ext cx="1305266" cy="43113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IRT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6EC30C-7AD7-45EC-A967-A50A8A33C461}"/>
              </a:ext>
            </a:extLst>
          </p:cNvPr>
          <p:cNvSpPr/>
          <p:nvPr/>
        </p:nvSpPr>
        <p:spPr>
          <a:xfrm>
            <a:off x="1290181" y="1841326"/>
            <a:ext cx="4246323" cy="2067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058B93-5E99-4768-BBA8-B838305312A3}"/>
              </a:ext>
            </a:extLst>
          </p:cNvPr>
          <p:cNvCxnSpPr/>
          <p:nvPr/>
        </p:nvCxnSpPr>
        <p:spPr>
          <a:xfrm>
            <a:off x="5558797" y="2771866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0A00CD-5384-461A-B945-8B782858412F}"/>
              </a:ext>
            </a:extLst>
          </p:cNvPr>
          <p:cNvCxnSpPr>
            <a:cxnSpLocks/>
          </p:cNvCxnSpPr>
          <p:nvPr/>
        </p:nvCxnSpPr>
        <p:spPr>
          <a:xfrm>
            <a:off x="8565715" y="2790733"/>
            <a:ext cx="7946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24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26C8-3A5C-43BE-ACC2-43BEF190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IRT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4E3A-078C-4C6D-9CEF-3DA085EE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First work by Martínez-Plumed et al. (2016, 2019)</a:t>
            </a:r>
          </a:p>
          <a:p>
            <a:pPr lvl="1"/>
            <a:r>
              <a:rPr lang="en-AU" dirty="0"/>
              <a:t>Evaluating algorithms</a:t>
            </a:r>
          </a:p>
          <a:p>
            <a:r>
              <a:rPr lang="en-AU" dirty="0"/>
              <a:t>Later preprint with Kate Smith-Miles using IRT in algorithm evaluation (2020) </a:t>
            </a:r>
          </a:p>
          <a:p>
            <a:pPr lvl="2"/>
            <a:r>
              <a:rPr lang="en-AU" dirty="0"/>
              <a:t>Preprint - </a:t>
            </a:r>
            <a:r>
              <a:rPr lang="en-AU" dirty="0">
                <a:hlinkClick r:id="rId2"/>
              </a:rPr>
              <a:t>https://bit.ly/algorithmirt</a:t>
            </a:r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            Use IRT to construct an AD ensemble</a:t>
            </a:r>
          </a:p>
          <a:p>
            <a:pPr lvl="2"/>
            <a:r>
              <a:rPr lang="en-AU" dirty="0"/>
              <a:t>Preprint - </a:t>
            </a:r>
            <a:r>
              <a:rPr lang="en-AU" dirty="0">
                <a:hlinkClick r:id="rId3"/>
              </a:rPr>
              <a:t>https://arxiv.org/abs/2106.06243</a:t>
            </a:r>
            <a:endParaRPr lang="en-AU" dirty="0"/>
          </a:p>
          <a:p>
            <a:pPr marL="914400" lvl="2" indent="0">
              <a:buNone/>
            </a:pPr>
            <a:r>
              <a:rPr lang="en-AU" dirty="0"/>
              <a:t> </a:t>
            </a:r>
          </a:p>
          <a:p>
            <a:endParaRPr lang="en-AU" dirty="0"/>
          </a:p>
          <a:p>
            <a:endParaRPr lang="en-AU" sz="2800" dirty="0"/>
          </a:p>
          <a:p>
            <a:endParaRPr lang="en-AU" dirty="0"/>
          </a:p>
        </p:txBody>
      </p:sp>
      <p:pic>
        <p:nvPicPr>
          <p:cNvPr id="5" name="Graphic 4" descr="Lights On with solid fill">
            <a:extLst>
              <a:ext uri="{FF2B5EF4-FFF2-40B4-BE49-F238E27FC236}">
                <a16:creationId xmlns:a16="http://schemas.microsoft.com/office/drawing/2014/main" id="{A466B98D-1F3D-4829-95FC-03D0EADBE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447" y="40719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09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7FC81-B34E-40EC-BA4B-3DF6434A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IRT ensemble for anomaly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9867" y="4059897"/>
                <a:ext cx="10515599" cy="2553844"/>
              </a:xfrm>
            </p:spPr>
            <p:txBody>
              <a:bodyPr>
                <a:normAutofit fontScale="25000" lnSpcReduction="20000"/>
              </a:bodyPr>
              <a:lstStyle/>
              <a:p>
                <a:endParaRPr lang="en-AU" dirty="0"/>
              </a:p>
              <a:p>
                <a:endParaRPr lang="en-AU" dirty="0"/>
              </a:p>
              <a:p>
                <a:r>
                  <a:rPr lang="en-AU" sz="9600" dirty="0"/>
                  <a:t>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9600" dirty="0"/>
                  <a:t> contains the anomaly scores – these are not accuracy measures because we are doing unsupervised anomaly detection.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9600" dirty="0"/>
                  <a:t>has the output of the AD methods </a:t>
                </a:r>
                <a14:m>
                  <m:oMath xmlns:m="http://schemas.openxmlformats.org/officeDocument/2006/math"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AU" sz="9600" dirty="0"/>
                  <a:t> Fit the IRT model</a:t>
                </a:r>
              </a:p>
              <a:p>
                <a:r>
                  <a:rPr lang="en-AU" sz="9600" b="1" dirty="0"/>
                  <a:t>Latent trait – the anomalousness of the observations – the ensemble score</a:t>
                </a:r>
              </a:p>
              <a:p>
                <a:r>
                  <a:rPr lang="en-AU" sz="9600" dirty="0"/>
                  <a:t>High values </a:t>
                </a:r>
                <a14:m>
                  <m:oMath xmlns:m="http://schemas.openxmlformats.org/officeDocument/2006/math"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sz="9600" dirty="0"/>
                  <a:t> high anomalousness, low values </a:t>
                </a:r>
                <a14:m>
                  <m:oMath xmlns:m="http://schemas.openxmlformats.org/officeDocument/2006/math"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sz="9600" dirty="0"/>
                  <a:t> low anomalousness</a:t>
                </a:r>
              </a:p>
              <a:p>
                <a:endParaRPr lang="en-AU" sz="9600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9867" y="4059897"/>
                <a:ext cx="10515599" cy="2553844"/>
              </a:xfrm>
              <a:blipFill>
                <a:blip r:embed="rId2"/>
                <a:stretch>
                  <a:fillRect l="-812" r="-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25622A2-6AA9-4BCC-8EDA-D2642BD921F5}"/>
              </a:ext>
            </a:extLst>
          </p:cNvPr>
          <p:cNvSpPr/>
          <p:nvPr/>
        </p:nvSpPr>
        <p:spPr>
          <a:xfrm>
            <a:off x="1495168" y="2090058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Observation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80FB3-E752-4F3C-BD4A-41287B165B7B}"/>
              </a:ext>
            </a:extLst>
          </p:cNvPr>
          <p:cNvSpPr/>
          <p:nvPr/>
        </p:nvSpPr>
        <p:spPr>
          <a:xfrm>
            <a:off x="1495167" y="3032452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Observation 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865947-0927-4448-8DC3-9B0AAE3E10BA}"/>
              </a:ext>
            </a:extLst>
          </p:cNvPr>
          <p:cNvSpPr/>
          <p:nvPr/>
        </p:nvSpPr>
        <p:spPr>
          <a:xfrm>
            <a:off x="4114799" y="2147852"/>
            <a:ext cx="1302707" cy="40999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AD method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842174-E708-4D07-B043-9A01F28BF4D8}"/>
              </a:ext>
            </a:extLst>
          </p:cNvPr>
          <p:cNvSpPr/>
          <p:nvPr/>
        </p:nvSpPr>
        <p:spPr>
          <a:xfrm>
            <a:off x="4114800" y="3040476"/>
            <a:ext cx="1302706" cy="45976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AD method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930FE-586C-487A-89DB-76F0DA80519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015343" y="2323954"/>
            <a:ext cx="1099456" cy="288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762EBC-A92F-4028-B301-649DB198242E}"/>
              </a:ext>
            </a:extLst>
          </p:cNvPr>
          <p:cNvCxnSpPr/>
          <p:nvPr/>
        </p:nvCxnSpPr>
        <p:spPr>
          <a:xfrm>
            <a:off x="3015343" y="3262549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CD12C5-9D6C-46B3-80C5-E372A58904B2}"/>
              </a:ext>
            </a:extLst>
          </p:cNvPr>
          <p:cNvCxnSpPr>
            <a:cxnSpLocks/>
          </p:cNvCxnSpPr>
          <p:nvPr/>
        </p:nvCxnSpPr>
        <p:spPr>
          <a:xfrm flipV="1">
            <a:off x="3015342" y="2455101"/>
            <a:ext cx="1099458" cy="671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B8DEC9-A759-4A56-9E37-69206F20E6B0}"/>
              </a:ext>
            </a:extLst>
          </p:cNvPr>
          <p:cNvCxnSpPr>
            <a:cxnSpLocks/>
          </p:cNvCxnSpPr>
          <p:nvPr/>
        </p:nvCxnSpPr>
        <p:spPr>
          <a:xfrm>
            <a:off x="3015341" y="2547223"/>
            <a:ext cx="1115787" cy="579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7355829-3FCD-4B97-B72B-E935FCCA581E}"/>
              </a:ext>
            </a:extLst>
          </p:cNvPr>
          <p:cNvSpPr/>
          <p:nvPr/>
        </p:nvSpPr>
        <p:spPr>
          <a:xfrm>
            <a:off x="2230202" y="262232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A6E331-DDFB-4BB7-A575-99A5BD05D2B5}"/>
              </a:ext>
            </a:extLst>
          </p:cNvPr>
          <p:cNvSpPr/>
          <p:nvPr/>
        </p:nvSpPr>
        <p:spPr>
          <a:xfrm>
            <a:off x="2230202" y="274501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F0C5A2-AE90-4805-8FF3-F9EE9E4EBD4B}"/>
              </a:ext>
            </a:extLst>
          </p:cNvPr>
          <p:cNvSpPr/>
          <p:nvPr/>
        </p:nvSpPr>
        <p:spPr>
          <a:xfrm>
            <a:off x="2234377" y="289751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A95042-071F-4A65-8179-457CD0ADE85C}"/>
              </a:ext>
            </a:extLst>
          </p:cNvPr>
          <p:cNvSpPr/>
          <p:nvPr/>
        </p:nvSpPr>
        <p:spPr>
          <a:xfrm>
            <a:off x="8260915" y="312524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1BD057-CE07-4F8A-A871-7AB77C897C5B}"/>
              </a:ext>
            </a:extLst>
          </p:cNvPr>
          <p:cNvSpPr/>
          <p:nvPr/>
        </p:nvSpPr>
        <p:spPr>
          <a:xfrm>
            <a:off x="4649355" y="259946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87C2FD-F60F-4023-8245-1B8E8418CD39}"/>
              </a:ext>
            </a:extLst>
          </p:cNvPr>
          <p:cNvSpPr/>
          <p:nvPr/>
        </p:nvSpPr>
        <p:spPr>
          <a:xfrm>
            <a:off x="4641004" y="287465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FE1ACF-769E-4F08-ADD5-70AB51B40A6F}"/>
              </a:ext>
            </a:extLst>
          </p:cNvPr>
          <p:cNvSpPr/>
          <p:nvPr/>
        </p:nvSpPr>
        <p:spPr>
          <a:xfrm>
            <a:off x="4647081" y="2734402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/>
              <p:nvPr/>
            </p:nvSpPr>
            <p:spPr>
              <a:xfrm>
                <a:off x="6839210" y="2090058"/>
                <a:ext cx="1800389" cy="1325563"/>
              </a:xfrm>
              <a:prstGeom prst="rect">
                <a:avLst/>
              </a:prstGeom>
              <a:solidFill>
                <a:srgbClr val="C5655B"/>
              </a:solidFill>
              <a:ln>
                <a:solidFill>
                  <a:srgbClr val="C565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/>
                  <a:t>Matrix of anomaly responses/scores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210" y="2090058"/>
                <a:ext cx="1800389" cy="1325563"/>
              </a:xfrm>
              <a:prstGeom prst="rect">
                <a:avLst/>
              </a:prstGeom>
              <a:blipFill>
                <a:blip r:embed="rId3"/>
                <a:stretch>
                  <a:fillRect l="-2357" r="-4377"/>
                </a:stretch>
              </a:blipFill>
              <a:ln>
                <a:solidFill>
                  <a:srgbClr val="C5655B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C8D6DC9-4570-4427-A66C-7C89B2C0C271}"/>
              </a:ext>
            </a:extLst>
          </p:cNvPr>
          <p:cNvSpPr/>
          <p:nvPr/>
        </p:nvSpPr>
        <p:spPr>
          <a:xfrm>
            <a:off x="9584449" y="2537166"/>
            <a:ext cx="1305266" cy="43113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IRT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6EC30C-7AD7-45EC-A967-A50A8A33C461}"/>
              </a:ext>
            </a:extLst>
          </p:cNvPr>
          <p:cNvSpPr/>
          <p:nvPr/>
        </p:nvSpPr>
        <p:spPr>
          <a:xfrm>
            <a:off x="1290181" y="1841326"/>
            <a:ext cx="4246323" cy="2067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058B93-5E99-4768-BBA8-B838305312A3}"/>
              </a:ext>
            </a:extLst>
          </p:cNvPr>
          <p:cNvCxnSpPr/>
          <p:nvPr/>
        </p:nvCxnSpPr>
        <p:spPr>
          <a:xfrm>
            <a:off x="5558797" y="2771866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0A00CD-5384-461A-B945-8B782858412F}"/>
              </a:ext>
            </a:extLst>
          </p:cNvPr>
          <p:cNvCxnSpPr>
            <a:cxnSpLocks/>
          </p:cNvCxnSpPr>
          <p:nvPr/>
        </p:nvCxnSpPr>
        <p:spPr>
          <a:xfrm>
            <a:off x="8758598" y="2790733"/>
            <a:ext cx="7946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247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3970-0355-4976-974B-335C2213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E0F97-AF27-4F5F-8A67-911674960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endChr m:val="|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 − </m:t>
                        </m:r>
                      </m:e>
                    </m:func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AU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 </a:t>
                </a:r>
              </a:p>
              <a:p>
                <a:pPr lvl="1"/>
                <a:r>
                  <a:rPr lang="en-AU" dirty="0"/>
                  <a:t>A surface of probabilities (</a:t>
                </a:r>
                <a:r>
                  <a:rPr lang="en-AU" dirty="0" err="1"/>
                  <a:t>Shojima</a:t>
                </a:r>
                <a:r>
                  <a:rPr lang="en-AU" dirty="0"/>
                  <a:t>, 2005)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endChr m:val="|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 - the probability density function of  getting an anomaly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given the anomalousness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discrimination parameter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- scaling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difficulty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- anomaly score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observation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E0F97-AF27-4F5F-8A67-911674960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80819D2-95F3-4F1B-9131-CC57BF65D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78" y="78581"/>
            <a:ext cx="4003122" cy="2800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C8DC9-F1D0-4A05-A5A7-867EBEC36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229" y="3979071"/>
            <a:ext cx="2806489" cy="14365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146F45-AA84-48E0-BD32-7195011561F3}"/>
              </a:ext>
            </a:extLst>
          </p:cNvPr>
          <p:cNvCxnSpPr/>
          <p:nvPr/>
        </p:nvCxnSpPr>
        <p:spPr>
          <a:xfrm flipV="1">
            <a:off x="10858504" y="273002"/>
            <a:ext cx="0" cy="2411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Down 9">
            <a:extLst>
              <a:ext uri="{FF2B5EF4-FFF2-40B4-BE49-F238E27FC236}">
                <a16:creationId xmlns:a16="http://schemas.microsoft.com/office/drawing/2014/main" id="{C05711A6-3AC8-466B-868B-F9FE8CC6CBE3}"/>
              </a:ext>
            </a:extLst>
          </p:cNvPr>
          <p:cNvSpPr/>
          <p:nvPr/>
        </p:nvSpPr>
        <p:spPr>
          <a:xfrm>
            <a:off x="10692653" y="3110753"/>
            <a:ext cx="201706" cy="636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050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492B-CD6F-4334-A15E-4B475EA5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fitting?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D5A53-4422-4B4F-8CCA-32FEF1EAD8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44"/>
                <a:ext cx="10421471" cy="456961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</a:rPr>
                  <a:t>Maximising the log likelihood given by</a:t>
                </a:r>
                <a:endParaRPr lang="en-AU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AU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|) −1/</m:t>
                                </m:r>
                              </m:e>
                            </m:func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AU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𝛽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𝑖𝑗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panose="02040503050406030204" pitchFamily="18" charset="0"/>
                                                  </a:rPr>
                                                  <m:t> 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AU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AU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AU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AU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AU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AU" b="0" i="0" smtClean="0"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</m:d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𝑐𝑜𝑛𝑠𝑡</m:t>
                                        </m:r>
                                      </m:e>
                                    </m:func>
                                  </m:e>
                                </m:nary>
                              </m:e>
                            </m:nary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discrimination parameter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- scaling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difficulty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- anomaly score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observation 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r>
                  <a:rPr lang="en-AU" dirty="0"/>
                  <a:t> - prior probabilities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D5A53-4422-4B4F-8CCA-32FEF1EAD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44"/>
                <a:ext cx="10421471" cy="4569619"/>
              </a:xfrm>
              <a:blipFill>
                <a:blip r:embed="rId2"/>
                <a:stretch>
                  <a:fillRect l="-936" t="-3071" b="-13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44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777F-595F-4DA1-8D06-E4C953E4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74" y="381397"/>
            <a:ext cx="6881026" cy="1322887"/>
          </a:xfrm>
        </p:spPr>
        <p:txBody>
          <a:bodyPr>
            <a:normAutofit/>
          </a:bodyPr>
          <a:lstStyle/>
          <a:p>
            <a:r>
              <a:rPr lang="en-AU" dirty="0"/>
              <a:t>Why anomalies?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62B635-8E11-440B-A653-1BF605EC2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2488"/>
            <a:ext cx="7025185" cy="4170200"/>
          </a:xfrm>
        </p:spPr>
        <p:txBody>
          <a:bodyPr>
            <a:normAutofit/>
          </a:bodyPr>
          <a:lstStyle/>
          <a:p>
            <a:r>
              <a:rPr lang="en-US" sz="2000" dirty="0"/>
              <a:t>They tell a different story</a:t>
            </a:r>
          </a:p>
          <a:p>
            <a:r>
              <a:rPr lang="en-US" sz="2000" dirty="0"/>
              <a:t>Fraudulent credit card transactions amongst billions of legitimate transactions</a:t>
            </a:r>
          </a:p>
          <a:p>
            <a:r>
              <a:rPr lang="en-US" sz="2000" dirty="0"/>
              <a:t>Computer network intrusions</a:t>
            </a:r>
          </a:p>
          <a:p>
            <a:r>
              <a:rPr lang="en-US" sz="2000" dirty="0"/>
              <a:t>Astronomical anomalies – solar flares </a:t>
            </a:r>
          </a:p>
          <a:p>
            <a:r>
              <a:rPr lang="en-US" sz="2000" dirty="0"/>
              <a:t>Weather anomalies – tsunamis </a:t>
            </a:r>
          </a:p>
          <a:p>
            <a:r>
              <a:rPr lang="en-US" sz="2000" dirty="0"/>
              <a:t>Stock market anomalies – heralding a crash?</a:t>
            </a:r>
          </a:p>
          <a:p>
            <a:endParaRPr lang="en-US" sz="2000" dirty="0"/>
          </a:p>
        </p:txBody>
      </p:sp>
      <p:pic>
        <p:nvPicPr>
          <p:cNvPr id="5" name="Content Placeholder 4" descr="Young school girl looking up thinking">
            <a:extLst>
              <a:ext uri="{FF2B5EF4-FFF2-40B4-BE49-F238E27FC236}">
                <a16:creationId xmlns:a16="http://schemas.microsoft.com/office/drawing/2014/main" id="{B57C0E96-8B28-4B43-846E-E2F1EB7E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19" y="846160"/>
            <a:ext cx="1597497" cy="5195111"/>
          </a:xfrm>
          <a:prstGeom prst="rect">
            <a:avLst/>
          </a:prstGeom>
        </p:spPr>
      </p:pic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1316F0F1-9935-4A07-8D8A-2BA03302E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3402" y="29431"/>
            <a:ext cx="1013410" cy="10134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B7A16-A801-4CE0-82DC-4A080A7D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289A-0EA7-4CD5-9738-6C4CBF1D929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895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BB9A-098B-4FD2-8639-EB7E5F58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 the ensemble scores . . 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45F306-0E93-4D93-9610-917818E20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We get the latent trait 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- </a:t>
                </a:r>
                <a:r>
                  <a:rPr lang="en-AU" b="0" dirty="0"/>
                  <a:t>ensemble score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observation</a:t>
                </a:r>
                <a:endParaRPr lang="en-AU" b="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discrimination parameter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- scaling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difficulty parameter for the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- anomaly score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observation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45F306-0E93-4D93-9610-917818E20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783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52FD-4218-4DF7-B72A-EEB89BCF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19" y="110333"/>
            <a:ext cx="10515600" cy="649288"/>
          </a:xfrm>
        </p:spPr>
        <p:txBody>
          <a:bodyPr>
            <a:normAutofit fontScale="90000"/>
          </a:bodyPr>
          <a:lstStyle/>
          <a:p>
            <a:r>
              <a:rPr lang="en-AU" dirty="0"/>
              <a:t>Example 1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52C42ECB-5337-4D60-BFEF-42AAE19ACE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34" y="2096028"/>
            <a:ext cx="3810532" cy="381053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6269C-FB5D-4399-9E31-E64BFD5A6D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AD methods (</a:t>
            </a:r>
            <a:r>
              <a:rPr lang="en-AU" dirty="0" err="1"/>
              <a:t>DDoutlier</a:t>
            </a:r>
            <a:r>
              <a:rPr lang="en-AU" dirty="0"/>
              <a:t>, h2o, e1071)</a:t>
            </a:r>
          </a:p>
          <a:p>
            <a:r>
              <a:rPr lang="en-AU" dirty="0"/>
              <a:t>KNN_AGG </a:t>
            </a:r>
          </a:p>
          <a:p>
            <a:r>
              <a:rPr lang="en-AU" dirty="0"/>
              <a:t>LOF</a:t>
            </a:r>
          </a:p>
          <a:p>
            <a:r>
              <a:rPr lang="en-AU" dirty="0"/>
              <a:t>COF</a:t>
            </a:r>
          </a:p>
          <a:p>
            <a:r>
              <a:rPr lang="en-AU" dirty="0"/>
              <a:t>INFLO</a:t>
            </a:r>
          </a:p>
          <a:p>
            <a:r>
              <a:rPr lang="en-AU" dirty="0"/>
              <a:t>KDEOS</a:t>
            </a:r>
          </a:p>
          <a:p>
            <a:r>
              <a:rPr lang="en-AU" dirty="0"/>
              <a:t>LDF</a:t>
            </a:r>
          </a:p>
          <a:p>
            <a:r>
              <a:rPr lang="en-AU" dirty="0"/>
              <a:t>LDOF</a:t>
            </a:r>
          </a:p>
          <a:p>
            <a:r>
              <a:rPr lang="en-AU" dirty="0"/>
              <a:t>Autoencoders – Deep learning</a:t>
            </a:r>
          </a:p>
          <a:p>
            <a:r>
              <a:rPr lang="en-AU" dirty="0"/>
              <a:t>OCSVM – One class Support Vector Machine</a:t>
            </a:r>
          </a:p>
          <a:p>
            <a:r>
              <a:rPr lang="en-AU" dirty="0"/>
              <a:t>Isolation Forest – Tree based method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49EEA4D-881D-42F1-9680-5830CA166967}"/>
              </a:ext>
            </a:extLst>
          </p:cNvPr>
          <p:cNvSpPr/>
          <p:nvPr/>
        </p:nvSpPr>
        <p:spPr>
          <a:xfrm>
            <a:off x="7843838" y="2214564"/>
            <a:ext cx="435768" cy="2507456"/>
          </a:xfrm>
          <a:prstGeom prst="rightBrace">
            <a:avLst>
              <a:gd name="adj1" fmla="val 46038"/>
              <a:gd name="adj2" fmla="val 5028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B0023-25F3-4A09-B2F1-A060BFF3F394}"/>
              </a:ext>
            </a:extLst>
          </p:cNvPr>
          <p:cNvSpPr txBox="1"/>
          <p:nvPr/>
        </p:nvSpPr>
        <p:spPr>
          <a:xfrm>
            <a:off x="8437959" y="3006627"/>
            <a:ext cx="3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Nearest neighbourhood-based methods</a:t>
            </a:r>
          </a:p>
          <a:p>
            <a:r>
              <a:rPr lang="en-AU" dirty="0"/>
              <a:t>Density/distance based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F6DF2E-0BAC-4063-9C88-DCA73C67BA98}"/>
              </a:ext>
            </a:extLst>
          </p:cNvPr>
          <p:cNvSpPr/>
          <p:nvPr/>
        </p:nvSpPr>
        <p:spPr>
          <a:xfrm>
            <a:off x="559104" y="891870"/>
            <a:ext cx="1497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B413020-638A-49E6-A7E4-88963627A37D}"/>
              </a:ext>
            </a:extLst>
          </p:cNvPr>
          <p:cNvSpPr/>
          <p:nvPr/>
        </p:nvSpPr>
        <p:spPr>
          <a:xfrm>
            <a:off x="3188495" y="898981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Unsupervised AD methods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ED4E2B-445C-45BE-A0B8-9E1A88AF9A73}"/>
              </a:ext>
            </a:extLst>
          </p:cNvPr>
          <p:cNvSpPr/>
          <p:nvPr/>
        </p:nvSpPr>
        <p:spPr>
          <a:xfrm>
            <a:off x="5769771" y="900411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AD ensemble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869B546-A61E-4D24-B293-B5135CEC3A15}"/>
              </a:ext>
            </a:extLst>
          </p:cNvPr>
          <p:cNvSpPr/>
          <p:nvPr/>
        </p:nvSpPr>
        <p:spPr>
          <a:xfrm>
            <a:off x="8313211" y="917929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Ensemble Score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87BD60-A9B4-432C-871A-49EC03DA5446}"/>
              </a:ext>
            </a:extLst>
          </p:cNvPr>
          <p:cNvCxnSpPr/>
          <p:nvPr/>
        </p:nvCxnSpPr>
        <p:spPr>
          <a:xfrm>
            <a:off x="2240012" y="1340959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E9D7F6-3176-46B1-B5FA-107E950D5783}"/>
              </a:ext>
            </a:extLst>
          </p:cNvPr>
          <p:cNvCxnSpPr/>
          <p:nvPr/>
        </p:nvCxnSpPr>
        <p:spPr>
          <a:xfrm>
            <a:off x="4919931" y="1305653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4B428A-B365-45D0-ACB2-D7C4A9FB0EF1}"/>
              </a:ext>
            </a:extLst>
          </p:cNvPr>
          <p:cNvCxnSpPr/>
          <p:nvPr/>
        </p:nvCxnSpPr>
        <p:spPr>
          <a:xfrm>
            <a:off x="7422624" y="1326671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30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E8D553-8ECC-427A-B108-96ABC55F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Unsupervised AD methods output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83B3FC6-7FCE-4068-90DD-44DD358F6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1" y="1838780"/>
            <a:ext cx="11926649" cy="3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C9E5-8AD8-44D0-9717-BB6984D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39" y="2725827"/>
            <a:ext cx="3926681" cy="1325563"/>
          </a:xfrm>
        </p:spPr>
        <p:txBody>
          <a:bodyPr/>
          <a:lstStyle/>
          <a:p>
            <a:r>
              <a:rPr lang="en-AU" dirty="0"/>
              <a:t>IRT Ensemble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618D-4A95-4430-BF27-1FB309B4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33</a:t>
            </a:fld>
            <a:endParaRPr lang="en-AU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56E47E-48B7-4193-B95C-742EC0E8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68" y="455793"/>
            <a:ext cx="6208532" cy="62085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8B0C7B-6562-4565-B9B6-21A2E033B5E2}"/>
                  </a:ext>
                </a:extLst>
              </p:cNvPr>
              <p:cNvSpPr/>
              <p:nvPr/>
            </p:nvSpPr>
            <p:spPr>
              <a:xfrm>
                <a:off x="102395" y="192245"/>
                <a:ext cx="1612106" cy="775447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8B0C7B-6562-4565-B9B6-21A2E033B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" y="192245"/>
                <a:ext cx="1612106" cy="77544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24D7A9-B7E2-40E5-8E62-70D43136028D}"/>
              </a:ext>
            </a:extLst>
          </p:cNvPr>
          <p:cNvSpPr/>
          <p:nvPr/>
        </p:nvSpPr>
        <p:spPr>
          <a:xfrm>
            <a:off x="2276741" y="211193"/>
            <a:ext cx="1445153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IRT ensemble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7FFCED-FBD1-4229-A93D-FD64095AE9DE}"/>
              </a:ext>
            </a:extLst>
          </p:cNvPr>
          <p:cNvSpPr/>
          <p:nvPr/>
        </p:nvSpPr>
        <p:spPr>
          <a:xfrm>
            <a:off x="4369820" y="211193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Ensemble Score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C24D0E-CE70-46C5-8F42-60EF7EB4178F}"/>
              </a:ext>
            </a:extLst>
          </p:cNvPr>
          <p:cNvCxnSpPr>
            <a:cxnSpLocks/>
          </p:cNvCxnSpPr>
          <p:nvPr/>
        </p:nvCxnSpPr>
        <p:spPr>
          <a:xfrm>
            <a:off x="1833831" y="598917"/>
            <a:ext cx="387875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2151AA-C168-48D4-B1E1-AAF09B5989E8}"/>
              </a:ext>
            </a:extLst>
          </p:cNvPr>
          <p:cNvCxnSpPr>
            <a:cxnSpLocks/>
          </p:cNvCxnSpPr>
          <p:nvPr/>
        </p:nvCxnSpPr>
        <p:spPr>
          <a:xfrm>
            <a:off x="3820019" y="598916"/>
            <a:ext cx="378351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03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5C39D7-29F2-456E-A692-047F354E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with other ensemble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C74AC-B841-4B63-8EF0-660D00ED4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656"/>
            <a:ext cx="6641306" cy="4833938"/>
          </a:xfrm>
        </p:spPr>
        <p:txBody>
          <a:bodyPr/>
          <a:lstStyle/>
          <a:p>
            <a:r>
              <a:rPr lang="en-AU" dirty="0"/>
              <a:t>Average</a:t>
            </a:r>
          </a:p>
          <a:p>
            <a:r>
              <a:rPr lang="en-AU" dirty="0"/>
              <a:t>Greedy (Schubert et al, 2012)</a:t>
            </a:r>
          </a:p>
          <a:p>
            <a:r>
              <a:rPr lang="en-AU" dirty="0"/>
              <a:t>Greedy Average</a:t>
            </a:r>
          </a:p>
          <a:p>
            <a:r>
              <a:rPr lang="en-AU" dirty="0"/>
              <a:t>ICWA (Chiang et al, 2017) </a:t>
            </a:r>
          </a:p>
          <a:p>
            <a:r>
              <a:rPr lang="en-AU" dirty="0"/>
              <a:t>IRT</a:t>
            </a:r>
          </a:p>
          <a:p>
            <a:r>
              <a:rPr lang="en-AU" dirty="0"/>
              <a:t>Max (Aggarwal and Sathe, 2015)</a:t>
            </a:r>
          </a:p>
          <a:p>
            <a:r>
              <a:rPr lang="en-AU" dirty="0"/>
              <a:t>Threshold (Aggarwal and Sathe, 2015)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3277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2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A0FD6-ACFB-41CB-AC18-4BAEC607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78EA5E9-BD7E-4707-8C2E-01D04C3B6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31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87E922-6409-45E7-81FE-742C43E1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965" y="379865"/>
            <a:ext cx="4613919" cy="11032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dirty="0"/>
              <a:t>Example with iterations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5BE9D9-0CEF-4080-BDFB-D82AFB9A0127}"/>
                  </a:ext>
                </a:extLst>
              </p:cNvPr>
              <p:cNvSpPr txBox="1"/>
              <p:nvPr/>
            </p:nvSpPr>
            <p:spPr>
              <a:xfrm>
                <a:off x="1085965" y="1556896"/>
                <a:ext cx="37809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Data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AU" dirty="0"/>
                  <a:t> - first 2 dimensions shown, </a:t>
                </a:r>
              </a:p>
              <a:p>
                <a:r>
                  <a:rPr lang="en-AU" dirty="0"/>
                  <a:t>others normally distributed</a:t>
                </a:r>
              </a:p>
              <a:p>
                <a:endParaRPr lang="en-AU" dirty="0"/>
              </a:p>
              <a:p>
                <a:r>
                  <a:rPr lang="en-AU" dirty="0"/>
                  <a:t>Evaluation metric – Area under ROC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5BE9D9-0CEF-4080-BDFB-D82AFB9A0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65" y="1556896"/>
                <a:ext cx="3780907" cy="1200329"/>
              </a:xfrm>
              <a:prstGeom prst="rect">
                <a:avLst/>
              </a:prstGeom>
              <a:blipFill>
                <a:blip r:embed="rId2"/>
                <a:stretch>
                  <a:fillRect l="-1290" t="-2538" r="-484" b="-71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BF288FC-7269-41AC-8697-9F8FE9847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9" y="3377738"/>
            <a:ext cx="4319513" cy="3455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C197C-31FA-4216-BE74-BC1DD675CE0E}"/>
              </a:ext>
            </a:extLst>
          </p:cNvPr>
          <p:cNvSpPr txBox="1"/>
          <p:nvPr/>
        </p:nvSpPr>
        <p:spPr>
          <a:xfrm>
            <a:off x="987226" y="3033056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Iteration 5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AF4384-A34A-419B-9AB5-9433E3180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84" y="3377738"/>
            <a:ext cx="4319513" cy="3455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3BC8E-DC1D-4621-8942-A4537308391D}"/>
              </a:ext>
            </a:extLst>
          </p:cNvPr>
          <p:cNvSpPr txBox="1"/>
          <p:nvPr/>
        </p:nvSpPr>
        <p:spPr>
          <a:xfrm>
            <a:off x="9726413" y="4057720"/>
            <a:ext cx="12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Iteration 10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D5E3562-B3E9-461C-8990-A063BE068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694871" cy="34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7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021D-A5D6-41C2-8995-5C8E4DF8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9F42-1F86-49B3-A5B5-1D47C72AE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Anomaly detection in many applications</a:t>
            </a:r>
          </a:p>
          <a:p>
            <a:r>
              <a:rPr lang="en-AU" dirty="0"/>
              <a:t>IRT – used in social sciences/psychometrics</a:t>
            </a:r>
          </a:p>
          <a:p>
            <a:r>
              <a:rPr lang="en-AU" dirty="0"/>
              <a:t>Use IRT for AD ensembles</a:t>
            </a:r>
          </a:p>
          <a:p>
            <a:r>
              <a:rPr lang="en-AU" dirty="0"/>
              <a:t>Tests of real datasets - good results</a:t>
            </a:r>
          </a:p>
          <a:p>
            <a:r>
              <a:rPr lang="en-AU" dirty="0"/>
              <a:t>More details on the preprint - </a:t>
            </a:r>
            <a:r>
              <a:rPr lang="en-AU" dirty="0">
                <a:hlinkClick r:id="rId2"/>
              </a:rPr>
              <a:t>https://arxiv.org/abs/2106.06243</a:t>
            </a:r>
            <a:endParaRPr lang="en-AU" dirty="0"/>
          </a:p>
          <a:p>
            <a:r>
              <a:rPr lang="en-AU" dirty="0"/>
              <a:t>R package – outlierensembles – on CRAN - extends R package </a:t>
            </a:r>
            <a:r>
              <a:rPr lang="en-AU" dirty="0" err="1"/>
              <a:t>EstCRM</a:t>
            </a:r>
            <a:r>
              <a:rPr lang="en-AU" dirty="0"/>
              <a:t> for IRT</a:t>
            </a:r>
          </a:p>
          <a:p>
            <a:endParaRPr lang="en-AU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C29A7B6-E164-49BE-8C3E-CCFBD0E3C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009" y="365125"/>
            <a:ext cx="2450804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11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some flowers&#10;&#10;Description automatically generated">
            <a:extLst>
              <a:ext uri="{FF2B5EF4-FFF2-40B4-BE49-F238E27FC236}">
                <a16:creationId xmlns:a16="http://schemas.microsoft.com/office/drawing/2014/main" id="{F0E8524F-803D-4DAA-A78D-ED10FE232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8B8EA1-7961-4622-AAC4-5EE13B58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38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02DEC-45CB-4B28-BC24-0F4AE342E611}"/>
              </a:ext>
            </a:extLst>
          </p:cNvPr>
          <p:cNvSpPr txBox="1"/>
          <p:nvPr/>
        </p:nvSpPr>
        <p:spPr>
          <a:xfrm>
            <a:off x="3183731" y="0"/>
            <a:ext cx="7596187" cy="645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Preprint - </a:t>
            </a:r>
            <a:r>
              <a:rPr lang="en-AU" dirty="0">
                <a:hlinkClick r:id="rId4"/>
              </a:rPr>
              <a:t>https://arxiv.org/abs/2106.06243</a:t>
            </a:r>
            <a:endParaRPr lang="en-AU" dirty="0"/>
          </a:p>
          <a:p>
            <a:r>
              <a:rPr lang="en-AU" dirty="0"/>
              <a:t>Slides/code - </a:t>
            </a:r>
            <a:r>
              <a:rPr lang="en-AU" dirty="0">
                <a:hlinkClick r:id="rId5"/>
              </a:rPr>
              <a:t>https://github.com/sevvandi/Talks/tree/master/2021-R-Ladies</a:t>
            </a:r>
            <a:endParaRPr lang="en-AU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FBEEDDB-B80F-4D81-A629-56BF9FC93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31" y="574355"/>
            <a:ext cx="1835120" cy="21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0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777F-595F-4DA1-8D06-E4C953E4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74" y="381397"/>
            <a:ext cx="6881026" cy="1322887"/>
          </a:xfrm>
        </p:spPr>
        <p:txBody>
          <a:bodyPr>
            <a:normAutofit/>
          </a:bodyPr>
          <a:lstStyle/>
          <a:p>
            <a:r>
              <a:rPr lang="en-AU" dirty="0"/>
              <a:t>Anomaly detection – why?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62B635-8E11-440B-A653-1BF605EC2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2488"/>
            <a:ext cx="7025185" cy="4170200"/>
          </a:xfrm>
        </p:spPr>
        <p:txBody>
          <a:bodyPr>
            <a:normAutofit/>
          </a:bodyPr>
          <a:lstStyle/>
          <a:p>
            <a:r>
              <a:rPr lang="en-US" sz="2000" dirty="0"/>
              <a:t>Take fraud and network intrusions for example</a:t>
            </a:r>
          </a:p>
          <a:p>
            <a:r>
              <a:rPr lang="en-US" sz="2000" dirty="0"/>
              <a:t>Training a model on certain fraud/intrusions/cyber attacks is not optimal, because there are new types of fraud/attacks, always!</a:t>
            </a:r>
          </a:p>
          <a:p>
            <a:r>
              <a:rPr lang="en-US" sz="2000" dirty="0"/>
              <a:t>You want to be alerted when weird things happen. </a:t>
            </a:r>
          </a:p>
          <a:p>
            <a:r>
              <a:rPr lang="en-US" sz="2000" dirty="0"/>
              <a:t>Anomaly detection is used in these applications.</a:t>
            </a:r>
          </a:p>
          <a:p>
            <a:endParaRPr lang="en-US" sz="2000" dirty="0"/>
          </a:p>
        </p:txBody>
      </p:sp>
      <p:pic>
        <p:nvPicPr>
          <p:cNvPr id="5" name="Content Placeholder 4" descr="Young school girl looking up thinking">
            <a:extLst>
              <a:ext uri="{FF2B5EF4-FFF2-40B4-BE49-F238E27FC236}">
                <a16:creationId xmlns:a16="http://schemas.microsoft.com/office/drawing/2014/main" id="{B57C0E96-8B28-4B43-846E-E2F1EB7E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19" y="846160"/>
            <a:ext cx="1597497" cy="5195111"/>
          </a:xfrm>
          <a:prstGeom prst="rect">
            <a:avLst/>
          </a:prstGeom>
        </p:spPr>
      </p:pic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1316F0F1-9935-4A07-8D8A-2BA03302E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3402" y="29431"/>
            <a:ext cx="1013410" cy="10134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9C250-21CD-4323-95EF-3B4343D2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289A-0EA7-4CD5-9738-6C4CBF1D929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711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EE7B-8293-4B3E-95DF-8750EB02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76B39-9D30-46D6-B9C8-BC8FB548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  <a:p>
            <a:pPr lvl="1"/>
            <a:r>
              <a:rPr lang="en-AU" dirty="0"/>
              <a:t>Unsupervised Anomaly Detection (AD)</a:t>
            </a:r>
          </a:p>
          <a:p>
            <a:pPr lvl="1"/>
            <a:r>
              <a:rPr lang="en-AU" dirty="0"/>
              <a:t>Evaluating AD methods</a:t>
            </a:r>
          </a:p>
          <a:p>
            <a:pPr lvl="1"/>
            <a:r>
              <a:rPr lang="en-AU" dirty="0"/>
              <a:t>How to compare 2 methods</a:t>
            </a:r>
          </a:p>
          <a:p>
            <a:pPr lvl="1"/>
            <a:r>
              <a:rPr lang="en-AU" dirty="0"/>
              <a:t>Data repositories </a:t>
            </a:r>
          </a:p>
          <a:p>
            <a:r>
              <a:rPr lang="en-AU" dirty="0"/>
              <a:t>New Research</a:t>
            </a:r>
          </a:p>
          <a:p>
            <a:pPr lvl="1"/>
            <a:r>
              <a:rPr lang="en-AU" dirty="0"/>
              <a:t>AD ensemble method using Item Response Theory</a:t>
            </a:r>
          </a:p>
          <a:p>
            <a:pPr lvl="1"/>
            <a:r>
              <a:rPr lang="en-AU" dirty="0"/>
              <a:t>Preprint - https://arxiv.org/abs/2106.06243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099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047B-3E20-4262-BEEB-D73DEFFE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AU" sz="3700"/>
              <a:t>Unsupervised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F87C-0653-43F6-874E-668C9397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AU" sz="2000" dirty="0"/>
              <a:t>Hawkins (1980) – “</a:t>
            </a:r>
            <a:r>
              <a:rPr lang="en-AU" sz="2000" i="1" dirty="0"/>
              <a:t>an outlier/anomaly is an observation which deviates so much from the other observations as to arouse suspicions that it was generated by a different mechanism</a:t>
            </a:r>
            <a:r>
              <a:rPr lang="en-AU" sz="2000" dirty="0"/>
              <a:t>”</a:t>
            </a:r>
          </a:p>
          <a:p>
            <a:r>
              <a:rPr lang="en-AU" sz="2000" dirty="0"/>
              <a:t>Need to detect the anomalies</a:t>
            </a:r>
          </a:p>
          <a:p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2F7485-12E2-4160-8C5E-005735156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524441"/>
            <a:ext cx="6019331" cy="38058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947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5B10-7F76-4476-A32E-F9D00A97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Many, many AD methods . . 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D0D4-C9D4-4E9E-B989-375B596FB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Many research communities have been interested in anomaly/outlier detection</a:t>
            </a:r>
          </a:p>
          <a:p>
            <a:pPr lvl="1"/>
            <a:r>
              <a:rPr lang="en-AU" dirty="0"/>
              <a:t>Statisticians</a:t>
            </a:r>
          </a:p>
          <a:p>
            <a:pPr lvl="1"/>
            <a:r>
              <a:rPr lang="en-AU" dirty="0"/>
              <a:t>Computer Scientists (traditional)</a:t>
            </a:r>
          </a:p>
          <a:p>
            <a:pPr lvl="1"/>
            <a:r>
              <a:rPr lang="en-AU" dirty="0"/>
              <a:t>Machine Learning community</a:t>
            </a:r>
          </a:p>
          <a:p>
            <a:r>
              <a:rPr lang="en-AU" dirty="0"/>
              <a:t>Statistical/machine learning methods</a:t>
            </a:r>
          </a:p>
          <a:p>
            <a:r>
              <a:rPr lang="en-AU" dirty="0"/>
              <a:t>Nearest neighbour/density based/clustering methods</a:t>
            </a:r>
          </a:p>
          <a:p>
            <a:r>
              <a:rPr lang="en-AU" dirty="0"/>
              <a:t>Deep learning/reconstruction based methods/dimension reduction</a:t>
            </a:r>
          </a:p>
          <a:p>
            <a:r>
              <a:rPr lang="en-AU" dirty="0"/>
              <a:t>Parametric/non-parametric</a:t>
            </a:r>
          </a:p>
        </p:txBody>
      </p:sp>
    </p:spTree>
    <p:extLst>
      <p:ext uri="{BB962C8B-B14F-4D97-AF65-F5344CB8AC3E}">
        <p14:creationId xmlns:p14="http://schemas.microsoft.com/office/powerpoint/2010/main" val="98189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B4157-D921-4F93-9A3D-E31B0702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en-AU" dirty="0"/>
              <a:t>Identify or give a score?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3A5BA-BC94-4C7B-8CB0-C4B80D10D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3800"/>
            <a:ext cx="5157787" cy="823912"/>
          </a:xfrm>
        </p:spPr>
        <p:txBody>
          <a:bodyPr/>
          <a:lstStyle/>
          <a:p>
            <a:r>
              <a:rPr lang="en-AU" dirty="0"/>
              <a:t>Identify anomalies (</a:t>
            </a:r>
            <a:r>
              <a:rPr lang="en-AU" dirty="0" err="1"/>
              <a:t>HDoutliers</a:t>
            </a:r>
            <a:r>
              <a:rPr lang="en-AU" dirty="0"/>
              <a:t>)</a:t>
            </a: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CE603865-1666-483A-B06B-EF7DD9C96C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6" y="2017713"/>
            <a:ext cx="4171950" cy="417195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95BE-814E-4BC7-B404-75D15A844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93800"/>
            <a:ext cx="5183188" cy="823912"/>
          </a:xfrm>
        </p:spPr>
        <p:txBody>
          <a:bodyPr/>
          <a:lstStyle/>
          <a:p>
            <a:r>
              <a:rPr lang="en-AU" dirty="0"/>
              <a:t>Give anomaly scores (</a:t>
            </a:r>
            <a:r>
              <a:rPr lang="en-AU" dirty="0" err="1"/>
              <a:t>DDoutlier</a:t>
            </a:r>
            <a:r>
              <a:rPr lang="en-AU" dirty="0"/>
              <a:t>)</a:t>
            </a:r>
          </a:p>
        </p:txBody>
      </p:sp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3A78B006-B94A-4346-A32D-47DEEE3C51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2111375"/>
            <a:ext cx="4078288" cy="4078288"/>
          </a:xfrm>
        </p:spPr>
      </p:pic>
    </p:spTree>
    <p:extLst>
      <p:ext uri="{BB962C8B-B14F-4D97-AF65-F5344CB8AC3E}">
        <p14:creationId xmlns:p14="http://schemas.microsoft.com/office/powerpoint/2010/main" val="1532526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0696-6E12-4311-AD4F-1B47DBD2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Identify or give a score?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6EA6-83CB-4A9A-A6EC-066E1BD1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Identify</a:t>
            </a:r>
          </a:p>
          <a:p>
            <a:pPr lvl="1"/>
            <a:r>
              <a:rPr lang="en-AU" dirty="0"/>
              <a:t>Traditionally Statisticians </a:t>
            </a:r>
          </a:p>
          <a:p>
            <a:pPr lvl="1"/>
            <a:r>
              <a:rPr lang="en-AU" dirty="0"/>
              <a:t>Which point is most outlying?  - without a score it is hard to tell</a:t>
            </a:r>
          </a:p>
          <a:p>
            <a:r>
              <a:rPr lang="en-AU" dirty="0"/>
              <a:t>Give scores</a:t>
            </a:r>
          </a:p>
          <a:p>
            <a:pPr lvl="1"/>
            <a:r>
              <a:rPr lang="en-AU" dirty="0"/>
              <a:t>Traditionally Computer scientists</a:t>
            </a:r>
          </a:p>
          <a:p>
            <a:pPr lvl="1"/>
            <a:r>
              <a:rPr lang="en-AU" dirty="0"/>
              <a:t>Then the user needs to specify a threshold</a:t>
            </a:r>
          </a:p>
          <a:p>
            <a:r>
              <a:rPr lang="en-AU" dirty="0"/>
              <a:t>Recent methods have both</a:t>
            </a:r>
          </a:p>
          <a:p>
            <a:pPr lvl="1"/>
            <a:r>
              <a:rPr lang="en-AU" dirty="0"/>
              <a:t>They give scores as well as a threshold to identify outliers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896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3435</TotalTime>
  <Words>1618</Words>
  <Application>Microsoft Office PowerPoint</Application>
  <PresentationFormat>Widescreen</PresentationFormat>
  <Paragraphs>299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1_Office Theme</vt:lpstr>
      <vt:lpstr>Anomalies! You can’t escape them</vt:lpstr>
      <vt:lpstr>Suppose</vt:lpstr>
      <vt:lpstr>Why anomalies?</vt:lpstr>
      <vt:lpstr>Anomaly detection – why?</vt:lpstr>
      <vt:lpstr>Overview </vt:lpstr>
      <vt:lpstr>Unsupervised Anomaly Detection</vt:lpstr>
      <vt:lpstr>Many, many AD methods . . . </vt:lpstr>
      <vt:lpstr>Identify or give a score?</vt:lpstr>
      <vt:lpstr>Identify or give a score?</vt:lpstr>
      <vt:lpstr>Evaluating AD methods</vt:lpstr>
      <vt:lpstr>Evaluation methods – if you identify</vt:lpstr>
      <vt:lpstr>Evaluation methods – if you give scores</vt:lpstr>
      <vt:lpstr>Compare two/more methods</vt:lpstr>
      <vt:lpstr>What about real datasets?</vt:lpstr>
      <vt:lpstr>AD Data Repositories</vt:lpstr>
      <vt:lpstr>Anomaly Detection Ensembles</vt:lpstr>
      <vt:lpstr>Why ensembles?</vt:lpstr>
      <vt:lpstr>What is an anomaly detection ensemble?</vt:lpstr>
      <vt:lpstr>Other types of AD ensembles are there</vt:lpstr>
      <vt:lpstr>To construct the AD ensemble we use Item Response Theory</vt:lpstr>
      <vt:lpstr>What is Item Response Theory (IRT)?</vt:lpstr>
      <vt:lpstr>What is IRT?</vt:lpstr>
      <vt:lpstr>Different IRT Mappings</vt:lpstr>
      <vt:lpstr>IRT in education</vt:lpstr>
      <vt:lpstr>IRT in psychometrics (e.g. racial prejudice)</vt:lpstr>
      <vt:lpstr>IRT in Machine Learning</vt:lpstr>
      <vt:lpstr>IRT ensemble for anomaly detection</vt:lpstr>
      <vt:lpstr>The IRT model</vt:lpstr>
      <vt:lpstr>What are we fitting?</vt:lpstr>
      <vt:lpstr>And the ensemble scores . . . </vt:lpstr>
      <vt:lpstr>Example 1</vt:lpstr>
      <vt:lpstr>Unsupervised AD methods output</vt:lpstr>
      <vt:lpstr>IRT Ensemble</vt:lpstr>
      <vt:lpstr>Compare with other ensemble methods</vt:lpstr>
      <vt:lpstr>Comparison</vt:lpstr>
      <vt:lpstr>Example with iterations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Sevvandi Kandanaarachchi</dc:creator>
  <cp:lastModifiedBy>Sevvandi Kandanaarachchi</cp:lastModifiedBy>
  <cp:revision>58</cp:revision>
  <dcterms:created xsi:type="dcterms:W3CDTF">2021-09-06T23:45:40Z</dcterms:created>
  <dcterms:modified xsi:type="dcterms:W3CDTF">2021-09-16T01:26:51Z</dcterms:modified>
</cp:coreProperties>
</file>